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Lst>
  <p:sldSz cx="9144000" cy="5143500" type="screen16x9"/>
  <p:notesSz cx="6858000" cy="9144000"/>
  <p:embeddedFontLst>
    <p:embeddedFont>
      <p:font typeface="Roboto" panose="02000000000000000000" pitchFamily="2" charset="0"/>
      <p:regular r:id="rId46"/>
      <p:bold r:id="rId47"/>
      <p:italic r:id="rId48"/>
      <p:boldItalic r:id="rId49"/>
    </p:embeddedFont>
    <p:embeddedFont>
      <p:font typeface="Roboto Mono"/>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6"/>
  </p:normalViewPr>
  <p:slideViewPr>
    <p:cSldViewPr snapToGrid="0" snapToObjects="1">
      <p:cViewPr varScale="1">
        <p:scale>
          <a:sx n="141" d="100"/>
          <a:sy n="141" d="100"/>
        </p:scale>
        <p:origin x="8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s>
</file>

<file path=ppt/media/image1.png>
</file>

<file path=ppt/media/image10.gif>
</file>

<file path=ppt/media/image11.png>
</file>

<file path=ppt/media/image12.png>
</file>

<file path=ppt/media/image2.jpg>
</file>

<file path=ppt/media/image3.png>
</file>

<file path=ppt/media/image4.png>
</file>

<file path=ppt/media/image5.pn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GB"/>
              <a:t>If I wanted to limit the package to a specific range of versions, I could do that with the following syntax. Very similar to what Gradle offers you on Android.</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2" name="Shape 17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Formatter also exists for IntelliJ using the Dart plugin</a:t>
            </a:r>
          </a:p>
          <a:p>
            <a:pPr lvl="0" rtl="0">
              <a:spcBef>
                <a:spcPts val="0"/>
              </a:spcBef>
              <a:buNone/>
            </a:pPr>
            <a:r>
              <a:rPr lang="en-GB"/>
              <a:t>Analyzer also runs automatically in IntelliJ with the Flutter plugin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9" name="Shape 17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The beauty of hot reload is, that even after fixing an error, state is still maintained - allowing to iterate and develop far quicker.</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GB"/>
              <a:t>Also available via IntelliJ’s built-in debugger</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The team analyzed popular apps and noticed a lot of custom widgets. So Flutter is designed to allow for that.</a:t>
            </a:r>
          </a:p>
          <a:p>
            <a:pPr lvl="0">
              <a:spcBef>
                <a:spcPts val="0"/>
              </a:spcBef>
              <a:buNone/>
            </a:pPr>
            <a:endParaRPr/>
          </a:p>
          <a:p>
            <a:pPr lvl="0">
              <a:spcBef>
                <a:spcPts val="0"/>
              </a:spcBef>
              <a:buNone/>
            </a:pPr>
            <a:r>
              <a:rPr lang="en-GB"/>
              <a:t>Composition goes over inheritance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This could be centering a text (by wrapping it in a center widget) or putting three column items into a row (widget).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Shape 22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2" name="Shape 22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8" name="Shape 22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StatelessWidget is used for immutable elements that only rely on the object configuration information</a:t>
            </a:r>
          </a:p>
          <a:p>
            <a:pPr lvl="0">
              <a:spcBef>
                <a:spcPts val="0"/>
              </a:spcBef>
              <a:buNone/>
            </a:pPr>
            <a:r>
              <a:rPr lang="en-GB"/>
              <a:t>StatefulWidget is used for elements that can dynamically change based on state-changes in the system</a:t>
            </a:r>
          </a:p>
          <a:p>
            <a:pPr lvl="0" rtl="0">
              <a:spcBef>
                <a:spcPts val="0"/>
              </a:spcBef>
              <a:buNone/>
            </a:pPr>
            <a:r>
              <a:rPr lang="en-GB"/>
              <a:t>Everytime that state changes, setChange() is called by the object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GB"/>
              <a:t>RaisedButton combines a Material widget with a GestureDetector widget</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Skia is the same graphics engine that Android uses. This one is built directly from source - compiled whenever you build Flutter</a:t>
            </a:r>
          </a:p>
          <a:p>
            <a:pPr lvl="0">
              <a:spcBef>
                <a:spcPts val="0"/>
              </a:spcBef>
              <a:buNone/>
            </a:pPr>
            <a:r>
              <a:rPr lang="en-GB"/>
              <a:t>The text engine is from Blink, the rendering engine from Chromium.</a:t>
            </a:r>
          </a:p>
          <a:p>
            <a:pPr lvl="0">
              <a:spcBef>
                <a:spcPts val="0"/>
              </a:spcBef>
              <a:buNone/>
            </a:pPr>
            <a:endParaRPr/>
          </a:p>
          <a:p>
            <a:pPr lvl="0">
              <a:spcBef>
                <a:spcPts val="0"/>
              </a:spcBef>
              <a:buNone/>
            </a:pPr>
            <a:r>
              <a:rPr lang="en-GB"/>
              <a:t>Layout for text is terribly hard - think about right to left, displaying dates and more.</a:t>
            </a:r>
          </a:p>
          <a:p>
            <a:pPr lvl="0">
              <a:spcBef>
                <a:spcPts val="0"/>
              </a:spcBef>
              <a:buNone/>
            </a:pPr>
            <a:endParaRPr/>
          </a:p>
          <a:p>
            <a:pPr lvl="0">
              <a:spcBef>
                <a:spcPts val="0"/>
              </a:spcBef>
              <a:buNone/>
            </a:pPr>
            <a:r>
              <a:rPr lang="en-GB"/>
              <a:t>Every layer of the Framework builds upon the layer below it. For instance, the Material and Cupertino layers compose basic widgets from the widgets layer, which itself orchestrates objects from the rendering layer.</a:t>
            </a:r>
          </a:p>
          <a:p>
            <a:pPr lvl="0">
              <a:spcBef>
                <a:spcPts val="0"/>
              </a:spcBef>
              <a:buNone/>
            </a:pPr>
            <a:endParaRPr/>
          </a:p>
          <a:p>
            <a:pPr lvl="0" rtl="0">
              <a:spcBef>
                <a:spcPts val="0"/>
              </a:spcBef>
              <a:buNone/>
            </a:pPr>
            <a:r>
              <a:rPr lang="en-GB"/>
              <a:t>This also allows to customize the framework as you please. This part of the beauty of Dart’s tree shaking mechanism (eliminates dead code).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Shape 25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9" name="Shape 25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GB"/>
              <a:t>If you’re coming from Android: this is very similar to serialization of data and then sending it across a channel - similar to an event bus or Intent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Shape 26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4" name="Shape 26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GB"/>
              <a:t>Let’s focus on the blue bit for a second to understand how you’d do this on Android</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9" name="Shape 27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This works completely analog on iOS using Swift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Brand-driven == customized</a:t>
            </a:r>
          </a:p>
          <a:p>
            <a:pPr lvl="0">
              <a:spcBef>
                <a:spcPts val="0"/>
              </a:spcBef>
              <a:buNone/>
            </a:pPr>
            <a:endParaRPr/>
          </a:p>
          <a:p>
            <a:pPr lvl="0">
              <a:spcBef>
                <a:spcPts val="0"/>
              </a:spcBef>
              <a:buNone/>
            </a:pPr>
            <a:r>
              <a:rPr lang="en-GB"/>
              <a:t>Internal teams at Google (CRM system) have managed to build functioning prototypes in a week.</a:t>
            </a:r>
          </a:p>
          <a:p>
            <a:pPr lvl="0">
              <a:spcBef>
                <a:spcPts val="0"/>
              </a:spcBef>
              <a:buNone/>
            </a:pPr>
            <a:endParaRPr/>
          </a:p>
          <a:p>
            <a:pPr lvl="0" rtl="0">
              <a:spcBef>
                <a:spcPts val="0"/>
              </a:spcBef>
              <a:buNone/>
            </a:pPr>
            <a:r>
              <a:rPr lang="en-GB"/>
              <a:t>Designers with 0 coding experiences became productive with Flutter in weeks - allowing them to build prototypes in hours.</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sz="1150">
                <a:solidFill>
                  <a:srgbClr val="111111"/>
                </a:solidFill>
                <a:latin typeface="Roboto"/>
                <a:ea typeface="Roboto"/>
                <a:cs typeface="Roboto"/>
                <a:sym typeface="Roboto"/>
              </a:rPr>
              <a:t>The call may fail – for example if the platform does not support the platform API (such as when running in a simulator), so we wrap the invokeMethod call in a try-catch statement.</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Shape 29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7" name="Shape 29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Flutter comes with it’s own widgets and renderer</a:t>
            </a:r>
          </a:p>
          <a:p>
            <a:pPr lvl="0">
              <a:spcBef>
                <a:spcPts val="0"/>
              </a:spcBef>
              <a:buNone/>
            </a:pPr>
            <a:r>
              <a:rPr lang="en-GB"/>
              <a:t>No support library needed. Not depended on OEM updates.</a:t>
            </a:r>
          </a:p>
          <a:p>
            <a:pPr lvl="0">
              <a:spcBef>
                <a:spcPts val="0"/>
              </a:spcBef>
              <a:buNone/>
            </a:pPr>
            <a:r>
              <a:rPr lang="en-GB"/>
              <a:t>Thanks to composition, we can only redraw what changed</a:t>
            </a:r>
          </a:p>
          <a:p>
            <a:pPr lvl="0">
              <a:spcBef>
                <a:spcPts val="0"/>
              </a:spcBef>
              <a:buNone/>
            </a:pPr>
            <a:r>
              <a:rPr lang="en-GB"/>
              <a:t>Bit blitting moved items that didn’t change from Cache</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Shape 30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7" name="Shape 30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The virtual DOM is immutable and needs to be rebuilt every frame - so 60 times per second when targeting 60fps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Shape 32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4" name="Shape 32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Shape 34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1" name="Shape 3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GB"/>
              <a:t>The app being in control of the renderer gives it more potential for controlling animations</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Shape 35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5" name="Shape 35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Dart as a language is designed to be reliable.</a:t>
            </a:r>
          </a:p>
          <a:p>
            <a:pPr lvl="0">
              <a:spcBef>
                <a:spcPts val="0"/>
              </a:spcBef>
              <a:buNone/>
            </a:pPr>
            <a:r>
              <a:rPr lang="en-GB"/>
              <a:t>No surprises, no magic that can create confusion.</a:t>
            </a:r>
          </a:p>
          <a:p>
            <a:pPr lvl="0">
              <a:spcBef>
                <a:spcPts val="0"/>
              </a:spcBef>
              <a:buNone/>
            </a:pPr>
            <a:r>
              <a:rPr lang="en-GB"/>
              <a:t>Very familiar for people with background in Java, JS, C# and more</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Shape 35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0" name="Shape 36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Coming with Dart 2: sound type system (static and runtime type checks)</a:t>
            </a:r>
          </a:p>
          <a:p>
            <a:pPr lvl="0">
              <a:spcBef>
                <a:spcPts val="0"/>
              </a:spcBef>
              <a:buNone/>
            </a:pPr>
            <a:r>
              <a:rPr lang="en-GB"/>
              <a:t>Used to be optional in Dart 1</a:t>
            </a:r>
          </a:p>
          <a:p>
            <a:pPr lvl="0">
              <a:spcBef>
                <a:spcPts val="0"/>
              </a:spcBef>
              <a:buNone/>
            </a:pPr>
            <a:endParaRPr/>
          </a:p>
          <a:p>
            <a:pPr lvl="0">
              <a:spcBef>
                <a:spcPts val="0"/>
              </a:spcBef>
              <a:buNone/>
            </a:pPr>
            <a:r>
              <a:rPr lang="en-GB"/>
              <a:t>Dealing with Reactive Views requires dealing with a lot of small objects</a:t>
            </a:r>
          </a:p>
          <a:p>
            <a:pPr lvl="0">
              <a:spcBef>
                <a:spcPts val="0"/>
              </a:spcBef>
              <a:buNone/>
            </a:pPr>
            <a:r>
              <a:rPr lang="en-GB"/>
              <a:t>Here’s where Dart’s GC is super helpful</a:t>
            </a:r>
          </a:p>
          <a:p>
            <a:pPr lvl="0">
              <a:spcBef>
                <a:spcPts val="0"/>
              </a:spcBef>
              <a:buNone/>
            </a:pPr>
            <a:endParaRPr/>
          </a:p>
          <a:p>
            <a:pPr lvl="0">
              <a:spcBef>
                <a:spcPts val="0"/>
              </a:spcBef>
              <a:buNone/>
            </a:pPr>
            <a:r>
              <a:rPr lang="en-GB"/>
              <a:t>Tree shaking != dead code elimination</a:t>
            </a:r>
          </a:p>
          <a:p>
            <a:pPr lvl="0">
              <a:spcBef>
                <a:spcPts val="0"/>
              </a:spcBef>
              <a:buNone/>
            </a:pPr>
            <a:r>
              <a:rPr lang="en-GB"/>
              <a:t>It only includes what you need instead of eliminating what you don’t need</a:t>
            </a:r>
          </a:p>
          <a:p>
            <a:pPr lvl="0">
              <a:spcBef>
                <a:spcPts val="0"/>
              </a:spcBef>
              <a:buNone/>
            </a:pPr>
            <a:endParaRPr/>
          </a:p>
          <a:p>
            <a:pPr lvl="0" rtl="0">
              <a:spcBef>
                <a:spcPts val="0"/>
              </a:spcBef>
              <a:buNone/>
            </a:pPr>
            <a:r>
              <a:rPr lang="en-GB"/>
              <a:t>Originally written in JavaScript and C++. Tested out about 20 languages until the team ended up with Dart. Compiles to native so C++ isn't even needed anymore.</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Shape 36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5" name="Shape 36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Shape 36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0" name="Shape 3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 name="Shape 10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I’d like to concentrate on two parts of Flutter, that I especially admire</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Shape 37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6" name="Shape 37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Shape 38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8" name="Shape 38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Shape 3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4" name="Shape 39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Allows to quickly build beautiful UIs - we will have a look at some of the Widgets later</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When talking to a designer and a developer, you will most definitely receive two different answers, leading to different understanding of the same UI and effectively leading to confusion. We can avoid that by bringing in designers and developers early on and cooperate on the same language and same UI toolkit.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9" name="Shape 11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Try to place some of the implementation into functions to avoid deeply nested code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GB"/>
              <a:t>There is a whole section in the Flutter docs that deals with this and helps people familiar with HTML and CSS to quickly become productive designers with Flutter</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9"/>
        <p:cNvGrpSpPr/>
        <p:nvPr/>
      </p:nvGrpSpPr>
      <p:grpSpPr>
        <a:xfrm>
          <a:off x="0" y="0"/>
          <a:ext cx="0" cy="0"/>
          <a:chOff x="0" y="0"/>
          <a:chExt cx="0" cy="0"/>
        </a:xfrm>
      </p:grpSpPr>
      <p:grpSp>
        <p:nvGrpSpPr>
          <p:cNvPr id="10" name="Shape 10"/>
          <p:cNvGrpSpPr/>
          <p:nvPr/>
        </p:nvGrpSpPr>
        <p:grpSpPr>
          <a:xfrm>
            <a:off x="6098378" y="5"/>
            <a:ext cx="3045625" cy="2030570"/>
            <a:chOff x="6098378" y="5"/>
            <a:chExt cx="3045625" cy="2030570"/>
          </a:xfrm>
        </p:grpSpPr>
        <p:sp>
          <p:nvSpPr>
            <p:cNvPr id="11" name="Shape 11"/>
            <p:cNvSpPr/>
            <p:nvPr/>
          </p:nvSpPr>
          <p:spPr>
            <a:xfrm>
              <a:off x="8128803" y="16"/>
              <a:ext cx="1015200" cy="1015200"/>
            </a:xfrm>
            <a:prstGeom prst="rect">
              <a:avLst/>
            </a:prstGeom>
            <a:solidFill>
              <a:schemeClr val="accent1"/>
            </a:solidFill>
            <a:ln>
              <a:noFill/>
            </a:ln>
          </p:spPr>
          <p:txBody>
            <a:bodyPr wrap="square" lIns="91425" tIns="91425" rIns="91425" bIns="91425" anchor="ctr" anchorCtr="0">
              <a:noAutofit/>
            </a:bodyPr>
            <a:lstStyle/>
            <a:p>
              <a:pPr lvl="0">
                <a:spcBef>
                  <a:spcPts val="0"/>
                </a:spcBef>
                <a:buNone/>
              </a:pPr>
              <a:endParaRPr/>
            </a:p>
          </p:txBody>
        </p:sp>
        <p:sp>
          <p:nvSpPr>
            <p:cNvPr id="12" name="Shape 12"/>
            <p:cNvSpPr/>
            <p:nvPr/>
          </p:nvSpPr>
          <p:spPr>
            <a:xfrm flipH="1">
              <a:off x="7113463" y="5"/>
              <a:ext cx="1015200" cy="1015200"/>
            </a:xfrm>
            <a:prstGeom prst="rtTriangle">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13" name="Shape 13"/>
            <p:cNvSpPr/>
            <p:nvPr/>
          </p:nvSpPr>
          <p:spPr>
            <a:xfrm rot="10800000" flipH="1">
              <a:off x="7113588" y="107"/>
              <a:ext cx="1015200" cy="1015200"/>
            </a:xfrm>
            <a:prstGeom prst="rtTriangle">
              <a:avLst/>
            </a:prstGeom>
            <a:solidFill>
              <a:schemeClr val="accent6"/>
            </a:solidFill>
            <a:ln>
              <a:noFill/>
            </a:ln>
          </p:spPr>
          <p:txBody>
            <a:bodyPr wrap="square" lIns="91425" tIns="91425" rIns="91425" bIns="91425" anchor="ctr" anchorCtr="0">
              <a:noAutofit/>
            </a:bodyPr>
            <a:lstStyle/>
            <a:p>
              <a:pPr lvl="0">
                <a:spcBef>
                  <a:spcPts val="0"/>
                </a:spcBef>
                <a:buNone/>
              </a:pPr>
              <a:endParaRPr/>
            </a:p>
          </p:txBody>
        </p:sp>
        <p:sp>
          <p:nvSpPr>
            <p:cNvPr id="14" name="Shape 14"/>
            <p:cNvSpPr/>
            <p:nvPr/>
          </p:nvSpPr>
          <p:spPr>
            <a:xfrm rot="10800000">
              <a:off x="6098378" y="97"/>
              <a:ext cx="1015200" cy="1015200"/>
            </a:xfrm>
            <a:prstGeom prst="rtTriangle">
              <a:avLst/>
            </a:prstGeom>
            <a:solidFill>
              <a:schemeClr val="accent1"/>
            </a:solidFill>
            <a:ln>
              <a:noFill/>
            </a:ln>
          </p:spPr>
          <p:txBody>
            <a:bodyPr wrap="square" lIns="91425" tIns="91425" rIns="91425" bIns="91425" anchor="ctr" anchorCtr="0">
              <a:noAutofit/>
            </a:bodyPr>
            <a:lstStyle/>
            <a:p>
              <a:pPr lvl="0">
                <a:spcBef>
                  <a:spcPts val="0"/>
                </a:spcBef>
                <a:buNone/>
              </a:pPr>
              <a:endParaRPr/>
            </a:p>
          </p:txBody>
        </p:sp>
        <p:sp>
          <p:nvSpPr>
            <p:cNvPr id="15" name="Shape 15"/>
            <p:cNvSpPr/>
            <p:nvPr/>
          </p:nvSpPr>
          <p:spPr>
            <a:xfrm rot="10800000">
              <a:off x="8128789" y="1015375"/>
              <a:ext cx="1015200" cy="1015200"/>
            </a:xfrm>
            <a:prstGeom prst="rtTriangle">
              <a:avLst/>
            </a:prstGeom>
            <a:solidFill>
              <a:schemeClr val="accent6"/>
            </a:solidFill>
            <a:ln>
              <a:noFill/>
            </a:ln>
          </p:spPr>
          <p:txBody>
            <a:bodyPr wrap="square" lIns="91425" tIns="91425" rIns="91425" bIns="91425" anchor="ctr" anchorCtr="0">
              <a:noAutofit/>
            </a:bodyPr>
            <a:lstStyle/>
            <a:p>
              <a:pPr lvl="0">
                <a:spcBef>
                  <a:spcPts val="0"/>
                </a:spcBef>
                <a:buNone/>
              </a:pPr>
              <a:endParaRPr/>
            </a:p>
          </p:txBody>
        </p:sp>
      </p:grpSp>
      <p:sp>
        <p:nvSpPr>
          <p:cNvPr id="16" name="Shape 16"/>
          <p:cNvSpPr txBox="1">
            <a:spLocks noGrp="1"/>
          </p:cNvSpPr>
          <p:nvPr>
            <p:ph type="ctrTitle"/>
          </p:nvPr>
        </p:nvSpPr>
        <p:spPr>
          <a:xfrm>
            <a:off x="598100" y="1775222"/>
            <a:ext cx="8222100" cy="838800"/>
          </a:xfrm>
          <a:prstGeom prst="rect">
            <a:avLst/>
          </a:prstGeom>
        </p:spPr>
        <p:txBody>
          <a:bodyPr wrap="square" lIns="91425" tIns="91425" rIns="91425" bIns="91425" anchor="b" anchorCtr="0"/>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a:endParaRPr/>
          </a:p>
        </p:txBody>
      </p:sp>
      <p:sp>
        <p:nvSpPr>
          <p:cNvPr id="17" name="Shape 17"/>
          <p:cNvSpPr txBox="1">
            <a:spLocks noGrp="1"/>
          </p:cNvSpPr>
          <p:nvPr>
            <p:ph type="subTitle" idx="1"/>
          </p:nvPr>
        </p:nvSpPr>
        <p:spPr>
          <a:xfrm>
            <a:off x="598088" y="2715913"/>
            <a:ext cx="8222100" cy="432900"/>
          </a:xfrm>
          <a:prstGeom prst="rect">
            <a:avLst/>
          </a:prstGeom>
        </p:spPr>
        <p:txBody>
          <a:bodyPr wrap="square" lIns="91425" tIns="91425" rIns="91425" bIns="91425" anchor="t" anchorCtr="0"/>
          <a:lstStyle>
            <a:lvl1pPr lvl="0">
              <a:lnSpc>
                <a:spcPct val="100000"/>
              </a:lnSpc>
              <a:spcBef>
                <a:spcPts val="0"/>
              </a:spcBef>
              <a:spcAft>
                <a:spcPts val="0"/>
              </a:spcAft>
              <a:buClr>
                <a:schemeClr val="lt1"/>
              </a:buClr>
              <a:buSzPct val="100000"/>
              <a:buNone/>
              <a:defRPr sz="2100">
                <a:solidFill>
                  <a:schemeClr val="lt1"/>
                </a:solidFill>
              </a:defRPr>
            </a:lvl1pPr>
            <a:lvl2pPr lvl="1">
              <a:lnSpc>
                <a:spcPct val="100000"/>
              </a:lnSpc>
              <a:spcBef>
                <a:spcPts val="0"/>
              </a:spcBef>
              <a:spcAft>
                <a:spcPts val="0"/>
              </a:spcAft>
              <a:buClr>
                <a:schemeClr val="lt1"/>
              </a:buClr>
              <a:buSzPct val="100000"/>
              <a:buNone/>
              <a:defRPr sz="2100">
                <a:solidFill>
                  <a:schemeClr val="lt1"/>
                </a:solidFill>
              </a:defRPr>
            </a:lvl2pPr>
            <a:lvl3pPr lvl="2">
              <a:lnSpc>
                <a:spcPct val="100000"/>
              </a:lnSpc>
              <a:spcBef>
                <a:spcPts val="0"/>
              </a:spcBef>
              <a:spcAft>
                <a:spcPts val="0"/>
              </a:spcAft>
              <a:buClr>
                <a:schemeClr val="lt1"/>
              </a:buClr>
              <a:buSzPct val="100000"/>
              <a:buNone/>
              <a:defRPr sz="2100">
                <a:solidFill>
                  <a:schemeClr val="lt1"/>
                </a:solidFill>
              </a:defRPr>
            </a:lvl3pPr>
            <a:lvl4pPr lvl="3">
              <a:lnSpc>
                <a:spcPct val="100000"/>
              </a:lnSpc>
              <a:spcBef>
                <a:spcPts val="0"/>
              </a:spcBef>
              <a:spcAft>
                <a:spcPts val="0"/>
              </a:spcAft>
              <a:buClr>
                <a:schemeClr val="lt1"/>
              </a:buClr>
              <a:buSzPct val="100000"/>
              <a:buNone/>
              <a:defRPr sz="2100">
                <a:solidFill>
                  <a:schemeClr val="lt1"/>
                </a:solidFill>
              </a:defRPr>
            </a:lvl4pPr>
            <a:lvl5pPr lvl="4">
              <a:lnSpc>
                <a:spcPct val="100000"/>
              </a:lnSpc>
              <a:spcBef>
                <a:spcPts val="0"/>
              </a:spcBef>
              <a:spcAft>
                <a:spcPts val="0"/>
              </a:spcAft>
              <a:buClr>
                <a:schemeClr val="lt1"/>
              </a:buClr>
              <a:buSzPct val="100000"/>
              <a:buNone/>
              <a:defRPr sz="2100">
                <a:solidFill>
                  <a:schemeClr val="lt1"/>
                </a:solidFill>
              </a:defRPr>
            </a:lvl5pPr>
            <a:lvl6pPr lvl="5">
              <a:lnSpc>
                <a:spcPct val="100000"/>
              </a:lnSpc>
              <a:spcBef>
                <a:spcPts val="0"/>
              </a:spcBef>
              <a:spcAft>
                <a:spcPts val="0"/>
              </a:spcAft>
              <a:buClr>
                <a:schemeClr val="lt1"/>
              </a:buClr>
              <a:buSzPct val="100000"/>
              <a:buNone/>
              <a:defRPr sz="2100">
                <a:solidFill>
                  <a:schemeClr val="lt1"/>
                </a:solidFill>
              </a:defRPr>
            </a:lvl6pPr>
            <a:lvl7pPr lvl="6">
              <a:lnSpc>
                <a:spcPct val="100000"/>
              </a:lnSpc>
              <a:spcBef>
                <a:spcPts val="0"/>
              </a:spcBef>
              <a:spcAft>
                <a:spcPts val="0"/>
              </a:spcAft>
              <a:buClr>
                <a:schemeClr val="lt1"/>
              </a:buClr>
              <a:buSzPct val="100000"/>
              <a:buNone/>
              <a:defRPr sz="2100">
                <a:solidFill>
                  <a:schemeClr val="lt1"/>
                </a:solidFill>
              </a:defRPr>
            </a:lvl7pPr>
            <a:lvl8pPr lvl="7">
              <a:lnSpc>
                <a:spcPct val="100000"/>
              </a:lnSpc>
              <a:spcBef>
                <a:spcPts val="0"/>
              </a:spcBef>
              <a:spcAft>
                <a:spcPts val="0"/>
              </a:spcAft>
              <a:buClr>
                <a:schemeClr val="lt1"/>
              </a:buClr>
              <a:buSzPct val="100000"/>
              <a:buNone/>
              <a:defRPr sz="2100">
                <a:solidFill>
                  <a:schemeClr val="lt1"/>
                </a:solidFill>
              </a:defRPr>
            </a:lvl8pPr>
            <a:lvl9pPr lvl="8">
              <a:lnSpc>
                <a:spcPct val="100000"/>
              </a:lnSpc>
              <a:spcBef>
                <a:spcPts val="0"/>
              </a:spcBef>
              <a:spcAft>
                <a:spcPts val="0"/>
              </a:spcAft>
              <a:buClr>
                <a:schemeClr val="lt1"/>
              </a:buClr>
              <a:buSzPct val="100000"/>
              <a:buNone/>
              <a:defRPr sz="2100">
                <a:solidFill>
                  <a:schemeClr val="lt1"/>
                </a:solidFill>
              </a:defRPr>
            </a:lvl9pPr>
          </a:lstStyle>
          <a:p>
            <a:endParaRPr/>
          </a:p>
        </p:txBody>
      </p:sp>
      <p:sp>
        <p:nvSpPr>
          <p:cNvPr id="18" name="Shape 18"/>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69"/>
        <p:cNvGrpSpPr/>
        <p:nvPr/>
      </p:nvGrpSpPr>
      <p:grpSpPr>
        <a:xfrm>
          <a:off x="0" y="0"/>
          <a:ext cx="0" cy="0"/>
          <a:chOff x="0" y="0"/>
          <a:chExt cx="0" cy="0"/>
        </a:xfrm>
      </p:grpSpPr>
      <p:grpSp>
        <p:nvGrpSpPr>
          <p:cNvPr id="70" name="Shape 70"/>
          <p:cNvGrpSpPr/>
          <p:nvPr/>
        </p:nvGrpSpPr>
        <p:grpSpPr>
          <a:xfrm>
            <a:off x="6098378" y="5"/>
            <a:ext cx="3045625" cy="2030570"/>
            <a:chOff x="6098378" y="5"/>
            <a:chExt cx="3045625" cy="2030570"/>
          </a:xfrm>
        </p:grpSpPr>
        <p:sp>
          <p:nvSpPr>
            <p:cNvPr id="71" name="Shape 71"/>
            <p:cNvSpPr/>
            <p:nvPr/>
          </p:nvSpPr>
          <p:spPr>
            <a:xfrm>
              <a:off x="8128803" y="16"/>
              <a:ext cx="1015200" cy="1015200"/>
            </a:xfrm>
            <a:prstGeom prst="rect">
              <a:avLst/>
            </a:prstGeom>
            <a:solidFill>
              <a:schemeClr val="accent1"/>
            </a:solidFill>
            <a:ln>
              <a:noFill/>
            </a:ln>
          </p:spPr>
          <p:txBody>
            <a:bodyPr wrap="square" lIns="91425" tIns="91425" rIns="91425" bIns="91425" anchor="ctr" anchorCtr="0">
              <a:noAutofit/>
            </a:bodyPr>
            <a:lstStyle/>
            <a:p>
              <a:pPr lvl="0">
                <a:spcBef>
                  <a:spcPts val="0"/>
                </a:spcBef>
                <a:buNone/>
              </a:pPr>
              <a:endParaRPr/>
            </a:p>
          </p:txBody>
        </p:sp>
        <p:sp>
          <p:nvSpPr>
            <p:cNvPr id="72" name="Shape 72"/>
            <p:cNvSpPr/>
            <p:nvPr/>
          </p:nvSpPr>
          <p:spPr>
            <a:xfrm flipH="1">
              <a:off x="7113463" y="5"/>
              <a:ext cx="1015200" cy="1015200"/>
            </a:xfrm>
            <a:prstGeom prst="rtTriangle">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73" name="Shape 73"/>
            <p:cNvSpPr/>
            <p:nvPr/>
          </p:nvSpPr>
          <p:spPr>
            <a:xfrm rot="10800000" flipH="1">
              <a:off x="7113588" y="107"/>
              <a:ext cx="1015200" cy="1015200"/>
            </a:xfrm>
            <a:prstGeom prst="rtTriangle">
              <a:avLst/>
            </a:prstGeom>
            <a:solidFill>
              <a:schemeClr val="accent6"/>
            </a:solidFill>
            <a:ln>
              <a:noFill/>
            </a:ln>
          </p:spPr>
          <p:txBody>
            <a:bodyPr wrap="square" lIns="91425" tIns="91425" rIns="91425" bIns="91425" anchor="ctr" anchorCtr="0">
              <a:noAutofit/>
            </a:bodyPr>
            <a:lstStyle/>
            <a:p>
              <a:pPr lvl="0">
                <a:spcBef>
                  <a:spcPts val="0"/>
                </a:spcBef>
                <a:buNone/>
              </a:pPr>
              <a:endParaRPr/>
            </a:p>
          </p:txBody>
        </p:sp>
        <p:sp>
          <p:nvSpPr>
            <p:cNvPr id="74" name="Shape 74"/>
            <p:cNvSpPr/>
            <p:nvPr/>
          </p:nvSpPr>
          <p:spPr>
            <a:xfrm rot="10800000">
              <a:off x="6098378" y="97"/>
              <a:ext cx="1015200" cy="1015200"/>
            </a:xfrm>
            <a:prstGeom prst="rtTriangle">
              <a:avLst/>
            </a:prstGeom>
            <a:solidFill>
              <a:schemeClr val="accent1"/>
            </a:solidFill>
            <a:ln>
              <a:noFill/>
            </a:ln>
          </p:spPr>
          <p:txBody>
            <a:bodyPr wrap="square" lIns="91425" tIns="91425" rIns="91425" bIns="91425" anchor="ctr" anchorCtr="0">
              <a:noAutofit/>
            </a:bodyPr>
            <a:lstStyle/>
            <a:p>
              <a:pPr lvl="0">
                <a:spcBef>
                  <a:spcPts val="0"/>
                </a:spcBef>
                <a:buNone/>
              </a:pPr>
              <a:endParaRPr/>
            </a:p>
          </p:txBody>
        </p:sp>
        <p:sp>
          <p:nvSpPr>
            <p:cNvPr id="75" name="Shape 75"/>
            <p:cNvSpPr/>
            <p:nvPr/>
          </p:nvSpPr>
          <p:spPr>
            <a:xfrm rot="10800000">
              <a:off x="8128789" y="1015375"/>
              <a:ext cx="1015200" cy="1015200"/>
            </a:xfrm>
            <a:prstGeom prst="rtTriangle">
              <a:avLst/>
            </a:prstGeom>
            <a:solidFill>
              <a:schemeClr val="accent6"/>
            </a:solidFill>
            <a:ln>
              <a:noFill/>
            </a:ln>
          </p:spPr>
          <p:txBody>
            <a:bodyPr wrap="square" lIns="91425" tIns="91425" rIns="91425" bIns="91425" anchor="ctr" anchorCtr="0">
              <a:noAutofit/>
            </a:bodyPr>
            <a:lstStyle/>
            <a:p>
              <a:pPr lvl="0">
                <a:spcBef>
                  <a:spcPts val="0"/>
                </a:spcBef>
                <a:buNone/>
              </a:pPr>
              <a:endParaRPr/>
            </a:p>
          </p:txBody>
        </p:sp>
      </p:grpSp>
      <p:sp>
        <p:nvSpPr>
          <p:cNvPr id="76" name="Shape 76"/>
          <p:cNvSpPr txBox="1">
            <a:spLocks noGrp="1"/>
          </p:cNvSpPr>
          <p:nvPr>
            <p:ph type="title"/>
          </p:nvPr>
        </p:nvSpPr>
        <p:spPr>
          <a:xfrm>
            <a:off x="311700" y="1256050"/>
            <a:ext cx="8520600" cy="2030700"/>
          </a:xfrm>
          <a:prstGeom prst="rect">
            <a:avLst/>
          </a:prstGeom>
        </p:spPr>
        <p:txBody>
          <a:bodyPr wrap="square" lIns="91425" tIns="91425" rIns="91425" bIns="91425" anchor="b" anchorCtr="0"/>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a:endParaRPr/>
          </a:p>
        </p:txBody>
      </p:sp>
      <p:sp>
        <p:nvSpPr>
          <p:cNvPr id="77" name="Shape 77"/>
          <p:cNvSpPr txBox="1">
            <a:spLocks noGrp="1"/>
          </p:cNvSpPr>
          <p:nvPr>
            <p:ph type="body" idx="1"/>
          </p:nvPr>
        </p:nvSpPr>
        <p:spPr>
          <a:xfrm>
            <a:off x="311700" y="3369225"/>
            <a:ext cx="8520600" cy="1281900"/>
          </a:xfrm>
          <a:prstGeom prst="rect">
            <a:avLst/>
          </a:prstGeom>
        </p:spPr>
        <p:txBody>
          <a:bodyPr wrap="square" lIns="91425" tIns="91425" rIns="91425" bIns="91425" anchor="t" anchorCtr="0"/>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a:endParaRPr/>
          </a:p>
        </p:txBody>
      </p:sp>
      <p:sp>
        <p:nvSpPr>
          <p:cNvPr id="78" name="Shape 78"/>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79"/>
        <p:cNvGrpSpPr/>
        <p:nvPr/>
      </p:nvGrpSpPr>
      <p:grpSpPr>
        <a:xfrm>
          <a:off x="0" y="0"/>
          <a:ext cx="0" cy="0"/>
          <a:chOff x="0" y="0"/>
          <a:chExt cx="0" cy="0"/>
        </a:xfrm>
      </p:grpSpPr>
      <p:sp>
        <p:nvSpPr>
          <p:cNvPr id="80" name="Shape 80"/>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solidFill>
                  <a:schemeClr val="dk2"/>
                </a:solidFill>
              </a:rPr>
              <a:t>‹#›</a:t>
            </a:fld>
            <a:endParaRPr lang="en-GB">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9"/>
        <p:cNvGrpSpPr/>
        <p:nvPr/>
      </p:nvGrpSpPr>
      <p:grpSpPr>
        <a:xfrm>
          <a:off x="0" y="0"/>
          <a:ext cx="0" cy="0"/>
          <a:chOff x="0" y="0"/>
          <a:chExt cx="0" cy="0"/>
        </a:xfrm>
      </p:grpSpPr>
      <p:grpSp>
        <p:nvGrpSpPr>
          <p:cNvPr id="20" name="Shape 20"/>
          <p:cNvGrpSpPr/>
          <p:nvPr/>
        </p:nvGrpSpPr>
        <p:grpSpPr>
          <a:xfrm>
            <a:off x="6098378" y="5"/>
            <a:ext cx="3045625" cy="2030570"/>
            <a:chOff x="6098378" y="5"/>
            <a:chExt cx="3045625" cy="2030570"/>
          </a:xfrm>
        </p:grpSpPr>
        <p:sp>
          <p:nvSpPr>
            <p:cNvPr id="21" name="Shape 21"/>
            <p:cNvSpPr/>
            <p:nvPr/>
          </p:nvSpPr>
          <p:spPr>
            <a:xfrm>
              <a:off x="8128803" y="16"/>
              <a:ext cx="1015200" cy="1015200"/>
            </a:xfrm>
            <a:prstGeom prst="rect">
              <a:avLst/>
            </a:prstGeom>
            <a:solidFill>
              <a:schemeClr val="accent1"/>
            </a:solidFill>
            <a:ln>
              <a:noFill/>
            </a:ln>
          </p:spPr>
          <p:txBody>
            <a:bodyPr wrap="square" lIns="91425" tIns="91425" rIns="91425" bIns="91425" anchor="ctr" anchorCtr="0">
              <a:noAutofit/>
            </a:bodyPr>
            <a:lstStyle/>
            <a:p>
              <a:pPr lvl="0">
                <a:spcBef>
                  <a:spcPts val="0"/>
                </a:spcBef>
                <a:buNone/>
              </a:pPr>
              <a:endParaRPr/>
            </a:p>
          </p:txBody>
        </p:sp>
        <p:sp>
          <p:nvSpPr>
            <p:cNvPr id="22" name="Shape 22"/>
            <p:cNvSpPr/>
            <p:nvPr/>
          </p:nvSpPr>
          <p:spPr>
            <a:xfrm flipH="1">
              <a:off x="7113463" y="5"/>
              <a:ext cx="1015200" cy="1015200"/>
            </a:xfrm>
            <a:prstGeom prst="rtTriangle">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23" name="Shape 23"/>
            <p:cNvSpPr/>
            <p:nvPr/>
          </p:nvSpPr>
          <p:spPr>
            <a:xfrm rot="10800000" flipH="1">
              <a:off x="7113588" y="107"/>
              <a:ext cx="1015200" cy="1015200"/>
            </a:xfrm>
            <a:prstGeom prst="rtTriangle">
              <a:avLst/>
            </a:prstGeom>
            <a:solidFill>
              <a:schemeClr val="accent6"/>
            </a:solidFill>
            <a:ln>
              <a:noFill/>
            </a:ln>
          </p:spPr>
          <p:txBody>
            <a:bodyPr wrap="square" lIns="91425" tIns="91425" rIns="91425" bIns="91425" anchor="ctr" anchorCtr="0">
              <a:noAutofit/>
            </a:bodyPr>
            <a:lstStyle/>
            <a:p>
              <a:pPr lvl="0">
                <a:spcBef>
                  <a:spcPts val="0"/>
                </a:spcBef>
                <a:buNone/>
              </a:pPr>
              <a:endParaRPr/>
            </a:p>
          </p:txBody>
        </p:sp>
        <p:sp>
          <p:nvSpPr>
            <p:cNvPr id="24" name="Shape 24"/>
            <p:cNvSpPr/>
            <p:nvPr/>
          </p:nvSpPr>
          <p:spPr>
            <a:xfrm rot="10800000">
              <a:off x="6098378" y="97"/>
              <a:ext cx="1015200" cy="1015200"/>
            </a:xfrm>
            <a:prstGeom prst="rtTriangle">
              <a:avLst/>
            </a:prstGeom>
            <a:solidFill>
              <a:schemeClr val="accent1"/>
            </a:solidFill>
            <a:ln>
              <a:noFill/>
            </a:ln>
          </p:spPr>
          <p:txBody>
            <a:bodyPr wrap="square" lIns="91425" tIns="91425" rIns="91425" bIns="91425" anchor="ctr" anchorCtr="0">
              <a:noAutofit/>
            </a:bodyPr>
            <a:lstStyle/>
            <a:p>
              <a:pPr lvl="0">
                <a:spcBef>
                  <a:spcPts val="0"/>
                </a:spcBef>
                <a:buNone/>
              </a:pPr>
              <a:endParaRPr/>
            </a:p>
          </p:txBody>
        </p:sp>
        <p:sp>
          <p:nvSpPr>
            <p:cNvPr id="25" name="Shape 25"/>
            <p:cNvSpPr/>
            <p:nvPr/>
          </p:nvSpPr>
          <p:spPr>
            <a:xfrm rot="10800000">
              <a:off x="8128789" y="1015375"/>
              <a:ext cx="1015200" cy="1015200"/>
            </a:xfrm>
            <a:prstGeom prst="rtTriangle">
              <a:avLst/>
            </a:prstGeom>
            <a:solidFill>
              <a:schemeClr val="accent6"/>
            </a:solidFill>
            <a:ln>
              <a:noFill/>
            </a:ln>
          </p:spPr>
          <p:txBody>
            <a:bodyPr wrap="square" lIns="91425" tIns="91425" rIns="91425" bIns="91425" anchor="ctr" anchorCtr="0">
              <a:noAutofit/>
            </a:bodyPr>
            <a:lstStyle/>
            <a:p>
              <a:pPr lvl="0">
                <a:spcBef>
                  <a:spcPts val="0"/>
                </a:spcBef>
                <a:buNone/>
              </a:pPr>
              <a:endParaRPr/>
            </a:p>
          </p:txBody>
        </p:sp>
      </p:grpSp>
      <p:sp>
        <p:nvSpPr>
          <p:cNvPr id="26" name="Shape 26"/>
          <p:cNvSpPr txBox="1">
            <a:spLocks noGrp="1"/>
          </p:cNvSpPr>
          <p:nvPr>
            <p:ph type="title"/>
          </p:nvPr>
        </p:nvSpPr>
        <p:spPr>
          <a:xfrm>
            <a:off x="598100" y="2152347"/>
            <a:ext cx="8222100" cy="838800"/>
          </a:xfrm>
          <a:prstGeom prst="rect">
            <a:avLst/>
          </a:prstGeom>
        </p:spPr>
        <p:txBody>
          <a:bodyPr wrap="square" lIns="91425" tIns="91425" rIns="91425" bIns="91425" anchor="ctr" anchorCtr="0"/>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a:endParaRPr/>
          </a:p>
        </p:txBody>
      </p:sp>
      <p:sp>
        <p:nvSpPr>
          <p:cNvPr id="27" name="Shape 27"/>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410000"/>
            <a:ext cx="8520600" cy="6078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0" name="Shape 30"/>
          <p:cNvSpPr txBox="1">
            <a:spLocks noGrp="1"/>
          </p:cNvSpPr>
          <p:nvPr>
            <p:ph type="body" idx="1"/>
          </p:nvPr>
        </p:nvSpPr>
        <p:spPr>
          <a:xfrm>
            <a:off x="311700" y="1229875"/>
            <a:ext cx="8520600" cy="33390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t>‹#›</a:t>
            </a:fld>
            <a:endParaRPr lang="en-GB"/>
          </a:p>
        </p:txBody>
      </p:sp>
      <p:grpSp>
        <p:nvGrpSpPr>
          <p:cNvPr id="32" name="Shape 32"/>
          <p:cNvGrpSpPr/>
          <p:nvPr/>
        </p:nvGrpSpPr>
        <p:grpSpPr>
          <a:xfrm>
            <a:off x="0" y="3903669"/>
            <a:ext cx="9144000" cy="1239925"/>
            <a:chOff x="0" y="3903669"/>
            <a:chExt cx="9144000" cy="1239925"/>
          </a:xfrm>
        </p:grpSpPr>
        <p:sp>
          <p:nvSpPr>
            <p:cNvPr id="33" name="Shape 33"/>
            <p:cNvSpPr/>
            <p:nvPr/>
          </p:nvSpPr>
          <p:spPr>
            <a:xfrm>
              <a:off x="8154895" y="3903669"/>
              <a:ext cx="989100" cy="987900"/>
            </a:xfrm>
            <a:prstGeom prst="rtTriangle">
              <a:avLst/>
            </a:prstGeom>
            <a:solidFill>
              <a:schemeClr val="accent5"/>
            </a:solidFill>
            <a:ln>
              <a:noFill/>
            </a:ln>
          </p:spPr>
          <p:txBody>
            <a:bodyPr wrap="square" lIns="91425" tIns="91425" rIns="91425" bIns="91425" anchor="ctr" anchorCtr="0">
              <a:noAutofit/>
            </a:bodyPr>
            <a:lstStyle/>
            <a:p>
              <a:pPr lvl="0">
                <a:spcBef>
                  <a:spcPts val="0"/>
                </a:spcBef>
                <a:buNone/>
              </a:pPr>
              <a:endParaRPr/>
            </a:p>
          </p:txBody>
        </p:sp>
        <p:sp>
          <p:nvSpPr>
            <p:cNvPr id="34" name="Shape 34"/>
            <p:cNvSpPr/>
            <p:nvPr/>
          </p:nvSpPr>
          <p:spPr>
            <a:xfrm flipH="1">
              <a:off x="6181163" y="3903669"/>
              <a:ext cx="989100" cy="987900"/>
            </a:xfrm>
            <a:prstGeom prst="rtTriangle">
              <a:avLst/>
            </a:prstGeom>
            <a:solidFill>
              <a:schemeClr val="accent5"/>
            </a:solidFill>
            <a:ln>
              <a:noFill/>
            </a:ln>
          </p:spPr>
          <p:txBody>
            <a:bodyPr wrap="square" lIns="91425" tIns="91425" rIns="91425" bIns="91425" anchor="ctr" anchorCtr="0">
              <a:noAutofit/>
            </a:bodyPr>
            <a:lstStyle/>
            <a:p>
              <a:pPr lvl="0">
                <a:spcBef>
                  <a:spcPts val="0"/>
                </a:spcBef>
                <a:buNone/>
              </a:pPr>
              <a:endParaRPr/>
            </a:p>
          </p:txBody>
        </p:sp>
        <p:sp>
          <p:nvSpPr>
            <p:cNvPr id="35" name="Shape 35"/>
            <p:cNvSpPr/>
            <p:nvPr/>
          </p:nvSpPr>
          <p:spPr>
            <a:xfrm>
              <a:off x="7170274" y="3903669"/>
              <a:ext cx="989100" cy="987900"/>
            </a:xfrm>
            <a:prstGeom prst="rect">
              <a:avLst/>
            </a:prstGeom>
            <a:solidFill>
              <a:schemeClr val="accent4"/>
            </a:solidFill>
            <a:ln>
              <a:noFill/>
            </a:ln>
          </p:spPr>
          <p:txBody>
            <a:bodyPr wrap="square" lIns="91425" tIns="91425" rIns="91425" bIns="91425" anchor="ctr" anchorCtr="0">
              <a:noAutofit/>
            </a:bodyPr>
            <a:lstStyle/>
            <a:p>
              <a:pPr lvl="0">
                <a:spcBef>
                  <a:spcPts val="0"/>
                </a:spcBef>
                <a:buNone/>
              </a:pPr>
              <a:endParaRPr/>
            </a:p>
          </p:txBody>
        </p:sp>
        <p:sp>
          <p:nvSpPr>
            <p:cNvPr id="36" name="Shape 36"/>
            <p:cNvSpPr/>
            <p:nvPr/>
          </p:nvSpPr>
          <p:spPr>
            <a:xfrm rot="10800000">
              <a:off x="8154757" y="3903682"/>
              <a:ext cx="989100" cy="987900"/>
            </a:xfrm>
            <a:prstGeom prst="rtTriangle">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37" name="Shape 37"/>
            <p:cNvSpPr/>
            <p:nvPr/>
          </p:nvSpPr>
          <p:spPr>
            <a:xfrm>
              <a:off x="0" y="4891594"/>
              <a:ext cx="9144000" cy="2520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311700" y="410000"/>
            <a:ext cx="8520600" cy="6078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body" idx="1"/>
          </p:nvPr>
        </p:nvSpPr>
        <p:spPr>
          <a:xfrm>
            <a:off x="311700" y="1229975"/>
            <a:ext cx="3999900" cy="33390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41" name="Shape 41"/>
          <p:cNvSpPr txBox="1">
            <a:spLocks noGrp="1"/>
          </p:cNvSpPr>
          <p:nvPr>
            <p:ph type="body" idx="2"/>
          </p:nvPr>
        </p:nvSpPr>
        <p:spPr>
          <a:xfrm>
            <a:off x="4832400" y="1229975"/>
            <a:ext cx="3999900" cy="33390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42" name="Shape 42"/>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solidFill>
                  <a:schemeClr val="dk2"/>
                </a:solidFill>
              </a:rPr>
              <a:t>‹#›</a:t>
            </a:fld>
            <a:endParaRPr lang="en-GB">
              <a:solidFill>
                <a:schemeClr val="dk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311700" y="410000"/>
            <a:ext cx="8520600" cy="6078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5" name="Shape 45"/>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solidFill>
                  <a:schemeClr val="dk2"/>
                </a:solidFill>
              </a:rPr>
              <a:t>‹#›</a:t>
            </a:fld>
            <a:endParaRPr lang="en-GB">
              <a:solidFill>
                <a:schemeClr val="dk2"/>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8" name="Shape 48"/>
          <p:cNvSpPr txBox="1">
            <a:spLocks noGrp="1"/>
          </p:cNvSpPr>
          <p:nvPr>
            <p:ph type="body" idx="1"/>
          </p:nvPr>
        </p:nvSpPr>
        <p:spPr>
          <a:xfrm>
            <a:off x="311700" y="1465804"/>
            <a:ext cx="2808000" cy="31032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49" name="Shape 49"/>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solidFill>
                  <a:schemeClr val="dk2"/>
                </a:solidFill>
              </a:rPr>
              <a:t>‹#›</a:t>
            </a:fld>
            <a:endParaRPr lang="en-GB">
              <a:solidFill>
                <a:schemeClr val="dk2"/>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4"/>
        </a:solidFill>
        <a:effectLst/>
      </p:bgPr>
    </p:bg>
    <p:spTree>
      <p:nvGrpSpPr>
        <p:cNvPr id="1" name="Shape 50"/>
        <p:cNvGrpSpPr/>
        <p:nvPr/>
      </p:nvGrpSpPr>
      <p:grpSpPr>
        <a:xfrm>
          <a:off x="0" y="0"/>
          <a:ext cx="0" cy="0"/>
          <a:chOff x="0" y="0"/>
          <a:chExt cx="0" cy="0"/>
        </a:xfrm>
      </p:grpSpPr>
      <p:grpSp>
        <p:nvGrpSpPr>
          <p:cNvPr id="51" name="Shape 51"/>
          <p:cNvGrpSpPr/>
          <p:nvPr/>
        </p:nvGrpSpPr>
        <p:grpSpPr>
          <a:xfrm>
            <a:off x="6098378" y="5"/>
            <a:ext cx="3045625" cy="2030570"/>
            <a:chOff x="6098378" y="5"/>
            <a:chExt cx="3045625" cy="2030570"/>
          </a:xfrm>
        </p:grpSpPr>
        <p:sp>
          <p:nvSpPr>
            <p:cNvPr id="52" name="Shape 52"/>
            <p:cNvSpPr/>
            <p:nvPr/>
          </p:nvSpPr>
          <p:spPr>
            <a:xfrm>
              <a:off x="8128803" y="16"/>
              <a:ext cx="1015200" cy="1015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53" name="Shape 53"/>
            <p:cNvSpPr/>
            <p:nvPr/>
          </p:nvSpPr>
          <p:spPr>
            <a:xfrm flipH="1">
              <a:off x="7113463" y="5"/>
              <a:ext cx="1015200" cy="1015200"/>
            </a:xfrm>
            <a:prstGeom prst="rtTriangle">
              <a:avLst/>
            </a:prstGeom>
            <a:solidFill>
              <a:schemeClr val="accent5"/>
            </a:solidFill>
            <a:ln>
              <a:noFill/>
            </a:ln>
          </p:spPr>
          <p:txBody>
            <a:bodyPr wrap="square" lIns="91425" tIns="91425" rIns="91425" bIns="91425" anchor="ctr" anchorCtr="0">
              <a:noAutofit/>
            </a:bodyPr>
            <a:lstStyle/>
            <a:p>
              <a:pPr lvl="0">
                <a:spcBef>
                  <a:spcPts val="0"/>
                </a:spcBef>
                <a:buNone/>
              </a:pPr>
              <a:endParaRPr/>
            </a:p>
          </p:txBody>
        </p:sp>
        <p:sp>
          <p:nvSpPr>
            <p:cNvPr id="54" name="Shape 54"/>
            <p:cNvSpPr/>
            <p:nvPr/>
          </p:nvSpPr>
          <p:spPr>
            <a:xfrm rot="10800000" flipH="1">
              <a:off x="7113588" y="107"/>
              <a:ext cx="1015200" cy="1015200"/>
            </a:xfrm>
            <a:prstGeom prst="rtTriangle">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55" name="Shape 55"/>
            <p:cNvSpPr/>
            <p:nvPr/>
          </p:nvSpPr>
          <p:spPr>
            <a:xfrm rot="10800000">
              <a:off x="6098378" y="97"/>
              <a:ext cx="1015200" cy="1015200"/>
            </a:xfrm>
            <a:prstGeom prst="rtTriangle">
              <a:avLst/>
            </a:prstGeom>
            <a:solidFill>
              <a:schemeClr val="accent5"/>
            </a:solidFill>
            <a:ln>
              <a:noFill/>
            </a:ln>
          </p:spPr>
          <p:txBody>
            <a:bodyPr wrap="square" lIns="91425" tIns="91425" rIns="91425" bIns="91425" anchor="ctr" anchorCtr="0">
              <a:noAutofit/>
            </a:bodyPr>
            <a:lstStyle/>
            <a:p>
              <a:pPr lvl="0">
                <a:spcBef>
                  <a:spcPts val="0"/>
                </a:spcBef>
                <a:buNone/>
              </a:pPr>
              <a:endParaRPr/>
            </a:p>
          </p:txBody>
        </p:sp>
        <p:sp>
          <p:nvSpPr>
            <p:cNvPr id="56" name="Shape 56"/>
            <p:cNvSpPr/>
            <p:nvPr/>
          </p:nvSpPr>
          <p:spPr>
            <a:xfrm rot="10800000">
              <a:off x="8128789" y="1015375"/>
              <a:ext cx="1015200" cy="1015200"/>
            </a:xfrm>
            <a:prstGeom prst="rtTriangle">
              <a:avLst/>
            </a:prstGeom>
            <a:solidFill>
              <a:schemeClr val="accent5"/>
            </a:solidFill>
            <a:ln>
              <a:noFill/>
            </a:ln>
          </p:spPr>
          <p:txBody>
            <a:bodyPr wrap="square" lIns="91425" tIns="91425" rIns="91425" bIns="91425" anchor="ctr" anchorCtr="0">
              <a:noAutofit/>
            </a:bodyPr>
            <a:lstStyle/>
            <a:p>
              <a:pPr lvl="0">
                <a:spcBef>
                  <a:spcPts val="0"/>
                </a:spcBef>
                <a:buNone/>
              </a:pPr>
              <a:endParaRPr/>
            </a:p>
          </p:txBody>
        </p:sp>
      </p:grpSp>
      <p:sp>
        <p:nvSpPr>
          <p:cNvPr id="57" name="Shape 57"/>
          <p:cNvSpPr txBox="1">
            <a:spLocks noGrp="1"/>
          </p:cNvSpPr>
          <p:nvPr>
            <p:ph type="title"/>
          </p:nvPr>
        </p:nvSpPr>
        <p:spPr>
          <a:xfrm>
            <a:off x="490250" y="526350"/>
            <a:ext cx="5618700" cy="4090800"/>
          </a:xfrm>
          <a:prstGeom prst="rect">
            <a:avLst/>
          </a:prstGeom>
        </p:spPr>
        <p:txBody>
          <a:bodyPr wrap="square"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58" name="Shape 58"/>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59"/>
        <p:cNvGrpSpPr/>
        <p:nvPr/>
      </p:nvGrpSpPr>
      <p:grpSpPr>
        <a:xfrm>
          <a:off x="0" y="0"/>
          <a:ext cx="0" cy="0"/>
          <a:chOff x="0" y="0"/>
          <a:chExt cx="0" cy="0"/>
        </a:xfrm>
      </p:grpSpPr>
      <p:sp>
        <p:nvSpPr>
          <p:cNvPr id="60" name="Shape 60"/>
          <p:cNvSpPr/>
          <p:nvPr/>
        </p:nvSpPr>
        <p:spPr>
          <a:xfrm>
            <a:off x="4572000" y="-175"/>
            <a:ext cx="4572000" cy="51435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cxnSp>
        <p:nvCxnSpPr>
          <p:cNvPr id="61" name="Shape 6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62" name="Shape 62"/>
          <p:cNvSpPr txBox="1">
            <a:spLocks noGrp="1"/>
          </p:cNvSpPr>
          <p:nvPr>
            <p:ph type="title"/>
          </p:nvPr>
        </p:nvSpPr>
        <p:spPr>
          <a:xfrm>
            <a:off x="265500" y="1151100"/>
            <a:ext cx="4045200" cy="15645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63" name="Shape 63"/>
          <p:cNvSpPr txBox="1">
            <a:spLocks noGrp="1"/>
          </p:cNvSpPr>
          <p:nvPr>
            <p:ph type="subTitle" idx="1"/>
          </p:nvPr>
        </p:nvSpPr>
        <p:spPr>
          <a:xfrm>
            <a:off x="265500" y="2769001"/>
            <a:ext cx="4045200" cy="12693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64" name="Shape 64"/>
          <p:cNvSpPr txBox="1">
            <a:spLocks noGrp="1"/>
          </p:cNvSpPr>
          <p:nvPr>
            <p:ph type="body" idx="2"/>
          </p:nvPr>
        </p:nvSpPr>
        <p:spPr>
          <a:xfrm>
            <a:off x="4939500" y="724200"/>
            <a:ext cx="3837000" cy="3695100"/>
          </a:xfrm>
          <a:prstGeom prst="rect">
            <a:avLst/>
          </a:prstGeom>
        </p:spPr>
        <p:txBody>
          <a:bodyPr wrap="square"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65" name="Shape 65"/>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66"/>
        <p:cNvGrpSpPr/>
        <p:nvPr/>
      </p:nvGrpSpPr>
      <p:grpSpPr>
        <a:xfrm>
          <a:off x="0" y="0"/>
          <a:ext cx="0" cy="0"/>
          <a:chOff x="0" y="0"/>
          <a:chExt cx="0" cy="0"/>
        </a:xfrm>
      </p:grpSpPr>
      <p:sp>
        <p:nvSpPr>
          <p:cNvPr id="67" name="Shape 67"/>
          <p:cNvSpPr txBox="1">
            <a:spLocks noGrp="1"/>
          </p:cNvSpPr>
          <p:nvPr>
            <p:ph type="body" idx="1"/>
          </p:nvPr>
        </p:nvSpPr>
        <p:spPr>
          <a:xfrm>
            <a:off x="319500" y="4230575"/>
            <a:ext cx="5998800" cy="5988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68" name="Shape 68"/>
          <p:cNvSpPr txBox="1">
            <a:spLocks noGrp="1"/>
          </p:cNvSpPr>
          <p:nvPr>
            <p:ph type="sldNum" idx="12"/>
          </p:nvPr>
        </p:nvSpPr>
        <p:spPr>
          <a:xfrm>
            <a:off x="8460431" y="4651190"/>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solidFill>
                  <a:schemeClr val="dk2"/>
                </a:solidFill>
              </a:rPr>
              <a:t>‹#›</a:t>
            </a:fld>
            <a:endParaRPr lang="en-GB">
              <a:solidFill>
                <a:schemeClr val="dk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10000"/>
            <a:ext cx="8520600" cy="607800"/>
          </a:xfrm>
          <a:prstGeom prst="rect">
            <a:avLst/>
          </a:prstGeom>
          <a:noFill/>
          <a:ln>
            <a:noFill/>
          </a:ln>
        </p:spPr>
        <p:txBody>
          <a:bodyPr wrap="square" lIns="91425" tIns="91425" rIns="91425" bIns="91425" anchor="t" anchorCtr="0"/>
          <a:lstStyle>
            <a:lvl1pPr lv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a:spcBef>
                <a:spcPts val="0"/>
              </a:spcBef>
              <a:buClr>
                <a:schemeClr val="dk1"/>
              </a:buClr>
              <a:buSzPct val="100000"/>
              <a:buFont typeface="Roboto"/>
              <a:buNone/>
              <a:defRPr sz="3000">
                <a:solidFill>
                  <a:schemeClr val="dk1"/>
                </a:solidFill>
                <a:latin typeface="Roboto"/>
                <a:ea typeface="Roboto"/>
                <a:cs typeface="Roboto"/>
                <a:sym typeface="Roboto"/>
              </a:defRPr>
            </a:lvl2pPr>
            <a:lvl3pPr lvl="2">
              <a:spcBef>
                <a:spcPts val="0"/>
              </a:spcBef>
              <a:buClr>
                <a:schemeClr val="dk1"/>
              </a:buClr>
              <a:buSzPct val="100000"/>
              <a:buFont typeface="Roboto"/>
              <a:buNone/>
              <a:defRPr sz="3000">
                <a:solidFill>
                  <a:schemeClr val="dk1"/>
                </a:solidFill>
                <a:latin typeface="Roboto"/>
                <a:ea typeface="Roboto"/>
                <a:cs typeface="Roboto"/>
                <a:sym typeface="Roboto"/>
              </a:defRPr>
            </a:lvl3pPr>
            <a:lvl4pPr lvl="3">
              <a:spcBef>
                <a:spcPts val="0"/>
              </a:spcBef>
              <a:buClr>
                <a:schemeClr val="dk1"/>
              </a:buClr>
              <a:buSzPct val="100000"/>
              <a:buFont typeface="Roboto"/>
              <a:buNone/>
              <a:defRPr sz="3000">
                <a:solidFill>
                  <a:schemeClr val="dk1"/>
                </a:solidFill>
                <a:latin typeface="Roboto"/>
                <a:ea typeface="Roboto"/>
                <a:cs typeface="Roboto"/>
                <a:sym typeface="Roboto"/>
              </a:defRPr>
            </a:lvl4pPr>
            <a:lvl5pPr lvl="4">
              <a:spcBef>
                <a:spcPts val="0"/>
              </a:spcBef>
              <a:buClr>
                <a:schemeClr val="dk1"/>
              </a:buClr>
              <a:buSzPct val="100000"/>
              <a:buFont typeface="Roboto"/>
              <a:buNone/>
              <a:defRPr sz="3000">
                <a:solidFill>
                  <a:schemeClr val="dk1"/>
                </a:solidFill>
                <a:latin typeface="Roboto"/>
                <a:ea typeface="Roboto"/>
                <a:cs typeface="Roboto"/>
                <a:sym typeface="Roboto"/>
              </a:defRPr>
            </a:lvl5pPr>
            <a:lvl6pPr lvl="5">
              <a:spcBef>
                <a:spcPts val="0"/>
              </a:spcBef>
              <a:buClr>
                <a:schemeClr val="dk1"/>
              </a:buClr>
              <a:buSzPct val="100000"/>
              <a:buFont typeface="Roboto"/>
              <a:buNone/>
              <a:defRPr sz="3000">
                <a:solidFill>
                  <a:schemeClr val="dk1"/>
                </a:solidFill>
                <a:latin typeface="Roboto"/>
                <a:ea typeface="Roboto"/>
                <a:cs typeface="Roboto"/>
                <a:sym typeface="Roboto"/>
              </a:defRPr>
            </a:lvl6pPr>
            <a:lvl7pPr lvl="6">
              <a:spcBef>
                <a:spcPts val="0"/>
              </a:spcBef>
              <a:buClr>
                <a:schemeClr val="dk1"/>
              </a:buClr>
              <a:buSzPct val="100000"/>
              <a:buFont typeface="Roboto"/>
              <a:buNone/>
              <a:defRPr sz="3000">
                <a:solidFill>
                  <a:schemeClr val="dk1"/>
                </a:solidFill>
                <a:latin typeface="Roboto"/>
                <a:ea typeface="Roboto"/>
                <a:cs typeface="Roboto"/>
                <a:sym typeface="Roboto"/>
              </a:defRPr>
            </a:lvl7pPr>
            <a:lvl8pPr lvl="7">
              <a:spcBef>
                <a:spcPts val="0"/>
              </a:spcBef>
              <a:buClr>
                <a:schemeClr val="dk1"/>
              </a:buClr>
              <a:buSzPct val="100000"/>
              <a:buFont typeface="Roboto"/>
              <a:buNone/>
              <a:defRPr sz="3000">
                <a:solidFill>
                  <a:schemeClr val="dk1"/>
                </a:solidFill>
                <a:latin typeface="Roboto"/>
                <a:ea typeface="Roboto"/>
                <a:cs typeface="Roboto"/>
                <a:sym typeface="Roboto"/>
              </a:defRPr>
            </a:lvl8pPr>
            <a:lvl9pPr lvl="8">
              <a:spcBef>
                <a:spcPts val="0"/>
              </a:spcBef>
              <a:buClr>
                <a:schemeClr val="dk1"/>
              </a:buClr>
              <a:buSzPct val="100000"/>
              <a:buFont typeface="Roboto"/>
              <a:buNone/>
              <a:defRPr sz="3000">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229875"/>
            <a:ext cx="8520600" cy="33390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Font typeface="Roboto"/>
              <a:buChar char="●"/>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buChar char="○"/>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buChar char="■"/>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buChar char="●"/>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buChar char="○"/>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buChar char="■"/>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buChar char="●"/>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buChar char="○"/>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buChar char="■"/>
              <a:defRPr>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60431" y="4651190"/>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GB" sz="1000">
                <a:solidFill>
                  <a:schemeClr val="lt1"/>
                </a:solidFill>
                <a:latin typeface="Roboto"/>
                <a:ea typeface="Roboto"/>
                <a:cs typeface="Roboto"/>
                <a:sym typeface="Roboto"/>
              </a:rPr>
              <a:t>‹#›</a:t>
            </a:fld>
            <a:endParaRPr lang="en-GB" sz="1000">
              <a:solidFill>
                <a:schemeClr val="lt1"/>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flutter.io/getting-started/"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10.gif"/><Relationship Id="rId5" Type="http://schemas.openxmlformats.org/officeDocument/2006/relationships/image" Target="../media/image9.gif"/><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ctrTitle"/>
          </p:nvPr>
        </p:nvSpPr>
        <p:spPr>
          <a:xfrm>
            <a:off x="2655500" y="1775222"/>
            <a:ext cx="8222100" cy="838800"/>
          </a:xfrm>
          <a:prstGeom prst="rect">
            <a:avLst/>
          </a:prstGeom>
        </p:spPr>
        <p:txBody>
          <a:bodyPr wrap="square" lIns="91425" tIns="91425" rIns="91425" bIns="91425" anchor="b" anchorCtr="0">
            <a:noAutofit/>
          </a:bodyPr>
          <a:lstStyle/>
          <a:p>
            <a:pPr lvl="0">
              <a:spcBef>
                <a:spcPts val="0"/>
              </a:spcBef>
              <a:buNone/>
            </a:pPr>
            <a:r>
              <a:rPr lang="en-US" dirty="0"/>
              <a:t>What the Flutter</a:t>
            </a:r>
            <a:endParaRPr lang="en-GB" dirty="0"/>
          </a:p>
        </p:txBody>
      </p:sp>
      <p:pic>
        <p:nvPicPr>
          <p:cNvPr id="87" name="Shape 87"/>
          <p:cNvPicPr preferRelativeResize="0"/>
          <p:nvPr/>
        </p:nvPicPr>
        <p:blipFill>
          <a:blip r:embed="rId3">
            <a:alphaModFix/>
          </a:blip>
          <a:stretch>
            <a:fillRect/>
          </a:stretch>
        </p:blipFill>
        <p:spPr>
          <a:xfrm>
            <a:off x="64700" y="1572700"/>
            <a:ext cx="2927700" cy="2927700"/>
          </a:xfrm>
          <a:prstGeom prst="rect">
            <a:avLst/>
          </a:prstGeom>
          <a:noFill/>
          <a:ln>
            <a:noFill/>
          </a:ln>
        </p:spPr>
      </p:pic>
      <p:sp>
        <p:nvSpPr>
          <p:cNvPr id="7" name="Shape 115">
            <a:extLst>
              <a:ext uri="{FF2B5EF4-FFF2-40B4-BE49-F238E27FC236}">
                <a16:creationId xmlns:a16="http://schemas.microsoft.com/office/drawing/2014/main" id="{42DC0ED1-C0EB-DA4A-A067-C2E2934F78A8}"/>
              </a:ext>
            </a:extLst>
          </p:cNvPr>
          <p:cNvSpPr txBox="1">
            <a:spLocks/>
          </p:cNvSpPr>
          <p:nvPr/>
        </p:nvSpPr>
        <p:spPr>
          <a:xfrm>
            <a:off x="501822" y="4387800"/>
            <a:ext cx="7890740" cy="7557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Roboto"/>
              <a:buNone/>
              <a:defRPr sz="4200" b="0" i="0" u="none" strike="noStrike" cap="none">
                <a:solidFill>
                  <a:schemeClr val="lt1"/>
                </a:solidFill>
                <a:latin typeface="Roboto"/>
                <a:ea typeface="Roboto"/>
                <a:cs typeface="Roboto"/>
                <a:sym typeface="Roboto"/>
              </a:defRPr>
            </a:lvl1pPr>
            <a:lvl2pPr lvl="1">
              <a:spcBef>
                <a:spcPts val="0"/>
              </a:spcBef>
              <a:buClr>
                <a:schemeClr val="lt1"/>
              </a:buClr>
              <a:buSzPct val="100000"/>
              <a:buFont typeface="Roboto"/>
              <a:buNone/>
              <a:defRPr sz="4200">
                <a:solidFill>
                  <a:schemeClr val="lt1"/>
                </a:solidFill>
                <a:latin typeface="Roboto"/>
                <a:ea typeface="Roboto"/>
                <a:cs typeface="Roboto"/>
                <a:sym typeface="Roboto"/>
              </a:defRPr>
            </a:lvl2pPr>
            <a:lvl3pPr lvl="2">
              <a:spcBef>
                <a:spcPts val="0"/>
              </a:spcBef>
              <a:buClr>
                <a:schemeClr val="lt1"/>
              </a:buClr>
              <a:buSzPct val="100000"/>
              <a:buFont typeface="Roboto"/>
              <a:buNone/>
              <a:defRPr sz="4200">
                <a:solidFill>
                  <a:schemeClr val="lt1"/>
                </a:solidFill>
                <a:latin typeface="Roboto"/>
                <a:ea typeface="Roboto"/>
                <a:cs typeface="Roboto"/>
                <a:sym typeface="Roboto"/>
              </a:defRPr>
            </a:lvl3pPr>
            <a:lvl4pPr lvl="3">
              <a:spcBef>
                <a:spcPts val="0"/>
              </a:spcBef>
              <a:buClr>
                <a:schemeClr val="lt1"/>
              </a:buClr>
              <a:buSzPct val="100000"/>
              <a:buFont typeface="Roboto"/>
              <a:buNone/>
              <a:defRPr sz="4200">
                <a:solidFill>
                  <a:schemeClr val="lt1"/>
                </a:solidFill>
                <a:latin typeface="Roboto"/>
                <a:ea typeface="Roboto"/>
                <a:cs typeface="Roboto"/>
                <a:sym typeface="Roboto"/>
              </a:defRPr>
            </a:lvl4pPr>
            <a:lvl5pPr lvl="4">
              <a:spcBef>
                <a:spcPts val="0"/>
              </a:spcBef>
              <a:buClr>
                <a:schemeClr val="lt1"/>
              </a:buClr>
              <a:buSzPct val="100000"/>
              <a:buFont typeface="Roboto"/>
              <a:buNone/>
              <a:defRPr sz="4200">
                <a:solidFill>
                  <a:schemeClr val="lt1"/>
                </a:solidFill>
                <a:latin typeface="Roboto"/>
                <a:ea typeface="Roboto"/>
                <a:cs typeface="Roboto"/>
                <a:sym typeface="Roboto"/>
              </a:defRPr>
            </a:lvl5pPr>
            <a:lvl6pPr lvl="5">
              <a:spcBef>
                <a:spcPts val="0"/>
              </a:spcBef>
              <a:buClr>
                <a:schemeClr val="lt1"/>
              </a:buClr>
              <a:buSzPct val="100000"/>
              <a:buFont typeface="Roboto"/>
              <a:buNone/>
              <a:defRPr sz="4200">
                <a:solidFill>
                  <a:schemeClr val="lt1"/>
                </a:solidFill>
                <a:latin typeface="Roboto"/>
                <a:ea typeface="Roboto"/>
                <a:cs typeface="Roboto"/>
                <a:sym typeface="Roboto"/>
              </a:defRPr>
            </a:lvl6pPr>
            <a:lvl7pPr lvl="6">
              <a:spcBef>
                <a:spcPts val="0"/>
              </a:spcBef>
              <a:buClr>
                <a:schemeClr val="lt1"/>
              </a:buClr>
              <a:buSzPct val="100000"/>
              <a:buFont typeface="Roboto"/>
              <a:buNone/>
              <a:defRPr sz="4200">
                <a:solidFill>
                  <a:schemeClr val="lt1"/>
                </a:solidFill>
                <a:latin typeface="Roboto"/>
                <a:ea typeface="Roboto"/>
                <a:cs typeface="Roboto"/>
                <a:sym typeface="Roboto"/>
              </a:defRPr>
            </a:lvl7pPr>
            <a:lvl8pPr lvl="7">
              <a:spcBef>
                <a:spcPts val="0"/>
              </a:spcBef>
              <a:buClr>
                <a:schemeClr val="lt1"/>
              </a:buClr>
              <a:buSzPct val="100000"/>
              <a:buFont typeface="Roboto"/>
              <a:buNone/>
              <a:defRPr sz="4200">
                <a:solidFill>
                  <a:schemeClr val="lt1"/>
                </a:solidFill>
                <a:latin typeface="Roboto"/>
                <a:ea typeface="Roboto"/>
                <a:cs typeface="Roboto"/>
                <a:sym typeface="Roboto"/>
              </a:defRPr>
            </a:lvl8pPr>
            <a:lvl9pPr lvl="8">
              <a:spcBef>
                <a:spcPts val="0"/>
              </a:spcBef>
              <a:buClr>
                <a:schemeClr val="lt1"/>
              </a:buClr>
              <a:buSzPct val="100000"/>
              <a:buFont typeface="Roboto"/>
              <a:buNone/>
              <a:defRPr sz="4200">
                <a:solidFill>
                  <a:schemeClr val="lt1"/>
                </a:solidFill>
                <a:latin typeface="Roboto"/>
                <a:ea typeface="Roboto"/>
                <a:cs typeface="Roboto"/>
                <a:sym typeface="Roboto"/>
              </a:defRPr>
            </a:lvl9pPr>
          </a:lstStyle>
          <a:p>
            <a:r>
              <a:rPr lang="en-US" sz="1400" dirty="0"/>
              <a:t>NOTE : This presentation is a direct fork from the </a:t>
            </a:r>
            <a:r>
              <a:rPr lang="en-US" sz="1400" dirty="0">
                <a:hlinkClick r:id="rId4"/>
              </a:rPr>
              <a:t>official Flutter Team</a:t>
            </a:r>
            <a:r>
              <a:rPr lang="en-US" sz="1400" dirty="0"/>
              <a:t>. Including in the session contents for reference for “What the Flutter” session.</a:t>
            </a:r>
            <a:endParaRPr lang="en-GB"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598100" y="2152347"/>
            <a:ext cx="8222100" cy="838800"/>
          </a:xfrm>
          <a:prstGeom prst="rect">
            <a:avLst/>
          </a:prstGeom>
        </p:spPr>
        <p:txBody>
          <a:bodyPr wrap="square" lIns="91425" tIns="91425" rIns="91425" bIns="91425" anchor="ctr" anchorCtr="0">
            <a:noAutofit/>
          </a:bodyPr>
          <a:lstStyle/>
          <a:p>
            <a:pPr lvl="0" rtl="0">
              <a:spcBef>
                <a:spcPts val="0"/>
              </a:spcBef>
              <a:buNone/>
            </a:pPr>
            <a:r>
              <a:rPr lang="en-GB"/>
              <a:t>Efficient Tooling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p:nvPr/>
        </p:nvSpPr>
        <p:spPr>
          <a:xfrm>
            <a:off x="0" y="1396325"/>
            <a:ext cx="8059800" cy="450600"/>
          </a:xfrm>
          <a:prstGeom prst="rect">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149" name="Shape 149"/>
          <p:cNvSpPr/>
          <p:nvPr/>
        </p:nvSpPr>
        <p:spPr>
          <a:xfrm>
            <a:off x="0" y="2529700"/>
            <a:ext cx="8059800" cy="4506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150" name="Shape 150"/>
          <p:cNvSpPr txBox="1">
            <a:spLocks noGrp="1"/>
          </p:cNvSpPr>
          <p:nvPr>
            <p:ph type="body" idx="1"/>
          </p:nvPr>
        </p:nvSpPr>
        <p:spPr>
          <a:xfrm>
            <a:off x="311700" y="902250"/>
            <a:ext cx="8520600" cy="3339000"/>
          </a:xfrm>
          <a:prstGeom prst="rect">
            <a:avLst/>
          </a:prstGeom>
        </p:spPr>
        <p:txBody>
          <a:bodyPr wrap="square" lIns="91425" tIns="91425" rIns="91425" bIns="91425" anchor="ctr" anchorCtr="0">
            <a:noAutofit/>
          </a:bodyPr>
          <a:lstStyle/>
          <a:p>
            <a:pPr lvl="0">
              <a:spcBef>
                <a:spcPts val="0"/>
              </a:spcBef>
              <a:buNone/>
            </a:pPr>
            <a:r>
              <a:rPr lang="en-GB" sz="2400">
                <a:solidFill>
                  <a:srgbClr val="FFFFFF"/>
                </a:solidFill>
                <a:latin typeface="Roboto Mono"/>
                <a:ea typeface="Roboto Mono"/>
                <a:cs typeface="Roboto Mono"/>
                <a:sym typeface="Roboto Mono"/>
              </a:rPr>
              <a:t>$ flutter doctor</a:t>
            </a:r>
          </a:p>
          <a:p>
            <a:pPr lvl="0">
              <a:spcBef>
                <a:spcPts val="0"/>
              </a:spcBef>
              <a:buNone/>
            </a:pPr>
            <a:r>
              <a:rPr lang="en-GB"/>
              <a:t>Checks your environment and displays a report to the terminal window</a:t>
            </a:r>
          </a:p>
          <a:p>
            <a:pPr lvl="0">
              <a:spcBef>
                <a:spcPts val="0"/>
              </a:spcBef>
              <a:buNone/>
            </a:pPr>
            <a:r>
              <a:rPr lang="en-GB" sz="2400">
                <a:solidFill>
                  <a:srgbClr val="FFFFFF"/>
                </a:solidFill>
                <a:latin typeface="Roboto Mono"/>
                <a:ea typeface="Roboto Mono"/>
                <a:cs typeface="Roboto Mono"/>
                <a:sym typeface="Roboto Mono"/>
              </a:rPr>
              <a:t>$ flutter upgrade</a:t>
            </a:r>
          </a:p>
          <a:p>
            <a:pPr lvl="0">
              <a:spcBef>
                <a:spcPts val="0"/>
              </a:spcBef>
              <a:buNone/>
            </a:pPr>
            <a:r>
              <a:rPr lang="en-GB">
                <a:highlight>
                  <a:srgbClr val="FDFDFD"/>
                </a:highlight>
              </a:rPr>
              <a:t>Updates both the Flutter SDK and your packages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p:nvPr/>
        </p:nvSpPr>
        <p:spPr>
          <a:xfrm>
            <a:off x="0" y="683850"/>
            <a:ext cx="8059800" cy="4506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solidFill>
                <a:srgbClr val="FFFFFF"/>
              </a:solidFill>
            </a:endParaRPr>
          </a:p>
        </p:txBody>
      </p:sp>
      <p:sp>
        <p:nvSpPr>
          <p:cNvPr id="156" name="Shape 156"/>
          <p:cNvSpPr txBox="1">
            <a:spLocks noGrp="1"/>
          </p:cNvSpPr>
          <p:nvPr>
            <p:ph type="body" idx="1"/>
          </p:nvPr>
        </p:nvSpPr>
        <p:spPr>
          <a:xfrm>
            <a:off x="311700" y="902250"/>
            <a:ext cx="8520600" cy="3339000"/>
          </a:xfrm>
          <a:prstGeom prst="rect">
            <a:avLst/>
          </a:prstGeom>
        </p:spPr>
        <p:txBody>
          <a:bodyPr wrap="square" lIns="91425" tIns="91425" rIns="91425" bIns="91425" anchor="ctr" anchorCtr="0">
            <a:noAutofit/>
          </a:bodyPr>
          <a:lstStyle/>
          <a:p>
            <a:pPr lvl="0">
              <a:spcBef>
                <a:spcPts val="0"/>
              </a:spcBef>
              <a:buNone/>
            </a:pPr>
            <a:r>
              <a:rPr lang="en-GB" sz="2400">
                <a:solidFill>
                  <a:srgbClr val="FFFFFF"/>
                </a:solidFill>
                <a:latin typeface="Roboto Mono"/>
                <a:ea typeface="Roboto Mono"/>
                <a:cs typeface="Roboto Mono"/>
                <a:sym typeface="Roboto Mono"/>
              </a:rPr>
              <a:t>pubspec.yaml</a:t>
            </a:r>
          </a:p>
          <a:p>
            <a:pPr lvl="0">
              <a:spcBef>
                <a:spcPts val="0"/>
              </a:spcBef>
              <a:buNone/>
            </a:pPr>
            <a:r>
              <a:rPr lang="en-GB">
                <a:latin typeface="Roboto Mono"/>
                <a:ea typeface="Roboto Mono"/>
                <a:cs typeface="Roboto Mono"/>
                <a:sym typeface="Roboto Mono"/>
              </a:rPr>
              <a:t>name: flutter_project</a:t>
            </a:r>
          </a:p>
          <a:p>
            <a:pPr lvl="0">
              <a:spcBef>
                <a:spcPts val="0"/>
              </a:spcBef>
              <a:buNone/>
            </a:pPr>
            <a:r>
              <a:rPr lang="en-GB">
                <a:latin typeface="Roboto Mono"/>
                <a:ea typeface="Roboto Mono"/>
                <a:cs typeface="Roboto Mono"/>
                <a:sym typeface="Roboto Mono"/>
              </a:rPr>
              <a:t>description: An amazing Flutter project using Firebase Auth</a:t>
            </a:r>
          </a:p>
          <a:p>
            <a:pPr lvl="0">
              <a:spcBef>
                <a:spcPts val="0"/>
              </a:spcBef>
              <a:buNone/>
            </a:pPr>
            <a:r>
              <a:rPr lang="en-GB">
                <a:latin typeface="Roboto Mono"/>
                <a:ea typeface="Roboto Mono"/>
                <a:cs typeface="Roboto Mono"/>
                <a:sym typeface="Roboto Mono"/>
              </a:rPr>
              <a:t>dependencies:</a:t>
            </a:r>
          </a:p>
          <a:p>
            <a:pPr lvl="0">
              <a:spcBef>
                <a:spcPts val="0"/>
              </a:spcBef>
              <a:buNone/>
            </a:pPr>
            <a:r>
              <a:rPr lang="en-GB">
                <a:latin typeface="Roboto Mono"/>
                <a:ea typeface="Roboto Mono"/>
                <a:cs typeface="Roboto Mono"/>
                <a:sym typeface="Roboto Mono"/>
              </a:rPr>
              <a:t>  flutter:</a:t>
            </a:r>
          </a:p>
          <a:p>
            <a:pPr lvl="0">
              <a:spcBef>
                <a:spcPts val="0"/>
              </a:spcBef>
              <a:buNone/>
            </a:pPr>
            <a:r>
              <a:rPr lang="en-GB">
                <a:latin typeface="Roboto Mono"/>
                <a:ea typeface="Roboto Mono"/>
                <a:cs typeface="Roboto Mono"/>
                <a:sym typeface="Roboto Mono"/>
              </a:rPr>
              <a:t>    sdk: flutter</a:t>
            </a:r>
          </a:p>
          <a:p>
            <a:pPr lvl="0" rtl="0">
              <a:spcBef>
                <a:spcPts val="0"/>
              </a:spcBef>
              <a:buNone/>
            </a:pPr>
            <a:r>
              <a:rPr lang="en-GB">
                <a:latin typeface="Roboto Mono"/>
                <a:ea typeface="Roboto Mono"/>
                <a:cs typeface="Roboto Mono"/>
                <a:sym typeface="Roboto Mono"/>
              </a:rPr>
              <a:t>  firebase_auth: "^0.2.5"</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p:nvPr/>
        </p:nvSpPr>
        <p:spPr>
          <a:xfrm>
            <a:off x="0" y="683850"/>
            <a:ext cx="8059800" cy="4506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solidFill>
                <a:srgbClr val="FFFFFF"/>
              </a:solidFill>
            </a:endParaRPr>
          </a:p>
        </p:txBody>
      </p:sp>
      <p:sp>
        <p:nvSpPr>
          <p:cNvPr id="162" name="Shape 162"/>
          <p:cNvSpPr txBox="1">
            <a:spLocks noGrp="1"/>
          </p:cNvSpPr>
          <p:nvPr>
            <p:ph type="body" idx="1"/>
          </p:nvPr>
        </p:nvSpPr>
        <p:spPr>
          <a:xfrm>
            <a:off x="311700" y="902250"/>
            <a:ext cx="8520600" cy="3339000"/>
          </a:xfrm>
          <a:prstGeom prst="rect">
            <a:avLst/>
          </a:prstGeom>
        </p:spPr>
        <p:txBody>
          <a:bodyPr wrap="square" lIns="91425" tIns="91425" rIns="91425" bIns="91425" anchor="ctr" anchorCtr="0">
            <a:noAutofit/>
          </a:bodyPr>
          <a:lstStyle/>
          <a:p>
            <a:pPr lvl="0" rtl="0">
              <a:spcBef>
                <a:spcPts val="0"/>
              </a:spcBef>
              <a:buNone/>
            </a:pPr>
            <a:r>
              <a:rPr lang="en-GB" sz="2400">
                <a:solidFill>
                  <a:srgbClr val="FFFFFF"/>
                </a:solidFill>
                <a:latin typeface="Roboto Mono"/>
                <a:ea typeface="Roboto Mono"/>
                <a:cs typeface="Roboto Mono"/>
                <a:sym typeface="Roboto Mono"/>
              </a:rPr>
              <a:t>pubspec.yaml</a:t>
            </a:r>
          </a:p>
          <a:p>
            <a:pPr lvl="0" rtl="0">
              <a:spcBef>
                <a:spcPts val="0"/>
              </a:spcBef>
              <a:buNone/>
            </a:pPr>
            <a:r>
              <a:rPr lang="en-GB">
                <a:latin typeface="Roboto Mono"/>
                <a:ea typeface="Roboto Mono"/>
                <a:cs typeface="Roboto Mono"/>
                <a:sym typeface="Roboto Mono"/>
              </a:rPr>
              <a:t>name: flutter_project</a:t>
            </a:r>
          </a:p>
          <a:p>
            <a:pPr lvl="0" rtl="0">
              <a:spcBef>
                <a:spcPts val="0"/>
              </a:spcBef>
              <a:buNone/>
            </a:pPr>
            <a:r>
              <a:rPr lang="en-GB">
                <a:latin typeface="Roboto Mono"/>
                <a:ea typeface="Roboto Mono"/>
                <a:cs typeface="Roboto Mono"/>
                <a:sym typeface="Roboto Mono"/>
              </a:rPr>
              <a:t>description: An amazing Flutter project using Firebase Auth</a:t>
            </a:r>
          </a:p>
          <a:p>
            <a:pPr lvl="0" rtl="0">
              <a:spcBef>
                <a:spcPts val="0"/>
              </a:spcBef>
              <a:buNone/>
            </a:pPr>
            <a:r>
              <a:rPr lang="en-GB">
                <a:latin typeface="Roboto Mono"/>
                <a:ea typeface="Roboto Mono"/>
                <a:cs typeface="Roboto Mono"/>
                <a:sym typeface="Roboto Mono"/>
              </a:rPr>
              <a:t>dependencies:</a:t>
            </a:r>
          </a:p>
          <a:p>
            <a:pPr lvl="0" rtl="0">
              <a:spcBef>
                <a:spcPts val="0"/>
              </a:spcBef>
              <a:buNone/>
            </a:pPr>
            <a:r>
              <a:rPr lang="en-GB">
                <a:latin typeface="Roboto Mono"/>
                <a:ea typeface="Roboto Mono"/>
                <a:cs typeface="Roboto Mono"/>
                <a:sym typeface="Roboto Mono"/>
              </a:rPr>
              <a:t>  flutter:</a:t>
            </a:r>
          </a:p>
          <a:p>
            <a:pPr lvl="0" rtl="0">
              <a:spcBef>
                <a:spcPts val="0"/>
              </a:spcBef>
              <a:buNone/>
            </a:pPr>
            <a:r>
              <a:rPr lang="en-GB">
                <a:latin typeface="Roboto Mono"/>
                <a:ea typeface="Roboto Mono"/>
                <a:cs typeface="Roboto Mono"/>
                <a:sym typeface="Roboto Mono"/>
              </a:rPr>
              <a:t>    sdk: flutter</a:t>
            </a:r>
          </a:p>
          <a:p>
            <a:pPr lvl="0" rtl="0">
              <a:spcBef>
                <a:spcPts val="0"/>
              </a:spcBef>
              <a:buNone/>
            </a:pPr>
            <a:r>
              <a:rPr lang="en-GB">
                <a:latin typeface="Roboto Mono"/>
                <a:ea typeface="Roboto Mono"/>
                <a:cs typeface="Roboto Mono"/>
                <a:sym typeface="Roboto Mono"/>
              </a:rPr>
              <a:t>  firebase_auth: "&gt;=0.1.2 &lt;0.2.6"</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p:nvPr/>
        </p:nvSpPr>
        <p:spPr>
          <a:xfrm>
            <a:off x="0" y="1396325"/>
            <a:ext cx="8059800" cy="4506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168" name="Shape 168"/>
          <p:cNvSpPr/>
          <p:nvPr/>
        </p:nvSpPr>
        <p:spPr>
          <a:xfrm>
            <a:off x="0" y="2520875"/>
            <a:ext cx="8059800" cy="4506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169" name="Shape 169"/>
          <p:cNvSpPr txBox="1">
            <a:spLocks noGrp="1"/>
          </p:cNvSpPr>
          <p:nvPr>
            <p:ph type="body" idx="1"/>
          </p:nvPr>
        </p:nvSpPr>
        <p:spPr>
          <a:xfrm>
            <a:off x="311700" y="902250"/>
            <a:ext cx="8520600" cy="3339000"/>
          </a:xfrm>
          <a:prstGeom prst="rect">
            <a:avLst/>
          </a:prstGeom>
        </p:spPr>
        <p:txBody>
          <a:bodyPr wrap="square" lIns="91425" tIns="91425" rIns="91425" bIns="91425" anchor="ctr" anchorCtr="0">
            <a:noAutofit/>
          </a:bodyPr>
          <a:lstStyle/>
          <a:p>
            <a:pPr lvl="0" rtl="0">
              <a:spcBef>
                <a:spcPts val="0"/>
              </a:spcBef>
              <a:buNone/>
            </a:pPr>
            <a:r>
              <a:rPr lang="en-GB" sz="2400">
                <a:solidFill>
                  <a:srgbClr val="FFFFFF"/>
                </a:solidFill>
                <a:latin typeface="Roboto Mono"/>
                <a:ea typeface="Roboto Mono"/>
                <a:cs typeface="Roboto Mono"/>
                <a:sym typeface="Roboto Mono"/>
              </a:rPr>
              <a:t>$ flutter packages get</a:t>
            </a:r>
          </a:p>
          <a:p>
            <a:pPr lvl="0" rtl="0">
              <a:spcBef>
                <a:spcPts val="0"/>
              </a:spcBef>
              <a:buNone/>
            </a:pPr>
            <a:r>
              <a:rPr lang="en-GB"/>
              <a:t>Checks your environment and displays a report to the terminal window</a:t>
            </a:r>
          </a:p>
          <a:p>
            <a:pPr lvl="0" rtl="0">
              <a:spcBef>
                <a:spcPts val="0"/>
              </a:spcBef>
              <a:buNone/>
            </a:pPr>
            <a:r>
              <a:rPr lang="en-GB" sz="2400">
                <a:solidFill>
                  <a:srgbClr val="FFFFFF"/>
                </a:solidFill>
                <a:latin typeface="Roboto Mono"/>
                <a:ea typeface="Roboto Mono"/>
                <a:cs typeface="Roboto Mono"/>
                <a:sym typeface="Roboto Mono"/>
              </a:rPr>
              <a:t>$ flutter packages upgrade</a:t>
            </a:r>
          </a:p>
          <a:p>
            <a:pPr lvl="0" rtl="0">
              <a:spcBef>
                <a:spcPts val="0"/>
              </a:spcBef>
              <a:buNone/>
            </a:pPr>
            <a:r>
              <a:rPr lang="en-GB">
                <a:highlight>
                  <a:srgbClr val="FDFDFD"/>
                </a:highlight>
              </a:rPr>
              <a:t>Will retrieve the highest available version of the package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p:nvPr/>
        </p:nvSpPr>
        <p:spPr>
          <a:xfrm>
            <a:off x="0" y="1396325"/>
            <a:ext cx="8059800" cy="4506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175" name="Shape 175"/>
          <p:cNvSpPr/>
          <p:nvPr/>
        </p:nvSpPr>
        <p:spPr>
          <a:xfrm>
            <a:off x="0" y="2520875"/>
            <a:ext cx="8059800" cy="4506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176" name="Shape 176"/>
          <p:cNvSpPr txBox="1">
            <a:spLocks noGrp="1"/>
          </p:cNvSpPr>
          <p:nvPr>
            <p:ph type="body" idx="1"/>
          </p:nvPr>
        </p:nvSpPr>
        <p:spPr>
          <a:xfrm>
            <a:off x="311700" y="902250"/>
            <a:ext cx="8520600" cy="3339000"/>
          </a:xfrm>
          <a:prstGeom prst="rect">
            <a:avLst/>
          </a:prstGeom>
        </p:spPr>
        <p:txBody>
          <a:bodyPr wrap="square" lIns="91425" tIns="91425" rIns="91425" bIns="91425" anchor="ctr" anchorCtr="0">
            <a:noAutofit/>
          </a:bodyPr>
          <a:lstStyle/>
          <a:p>
            <a:pPr lvl="0" rtl="0">
              <a:spcBef>
                <a:spcPts val="0"/>
              </a:spcBef>
              <a:buNone/>
            </a:pPr>
            <a:r>
              <a:rPr lang="en-GB" sz="2400">
                <a:solidFill>
                  <a:srgbClr val="FFFFFF"/>
                </a:solidFill>
                <a:latin typeface="Roboto Mono"/>
                <a:ea typeface="Roboto Mono"/>
                <a:cs typeface="Roboto Mono"/>
                <a:sym typeface="Roboto Mono"/>
              </a:rPr>
              <a:t>$ </a:t>
            </a:r>
            <a:r>
              <a:rPr lang="en-GB" sz="2400">
                <a:solidFill>
                  <a:schemeClr val="lt1"/>
                </a:solidFill>
                <a:latin typeface="Roboto Mono"/>
                <a:ea typeface="Roboto Mono"/>
                <a:cs typeface="Roboto Mono"/>
                <a:sym typeface="Roboto Mono"/>
              </a:rPr>
              <a:t>flutter format</a:t>
            </a:r>
          </a:p>
          <a:p>
            <a:pPr lvl="0" rtl="0">
              <a:spcBef>
                <a:spcPts val="0"/>
              </a:spcBef>
              <a:buNone/>
            </a:pPr>
            <a:r>
              <a:rPr lang="en-GB"/>
              <a:t>Automatically formats your code according to the Flutter-style</a:t>
            </a:r>
          </a:p>
          <a:p>
            <a:pPr lvl="0" rtl="0">
              <a:spcBef>
                <a:spcPts val="0"/>
              </a:spcBef>
              <a:buNone/>
            </a:pPr>
            <a:r>
              <a:rPr lang="en-GB" sz="2400">
                <a:solidFill>
                  <a:srgbClr val="FFFFFF"/>
                </a:solidFill>
                <a:latin typeface="Roboto Mono"/>
                <a:ea typeface="Roboto Mono"/>
                <a:cs typeface="Roboto Mono"/>
                <a:sym typeface="Roboto Mono"/>
              </a:rPr>
              <a:t>$ flutter analyze</a:t>
            </a:r>
          </a:p>
          <a:p>
            <a:pPr lvl="0" rtl="0">
              <a:spcBef>
                <a:spcPts val="0"/>
              </a:spcBef>
              <a:buNone/>
            </a:pPr>
            <a:r>
              <a:rPr lang="en-GB">
                <a:highlight>
                  <a:srgbClr val="FDFDFD"/>
                </a:highlight>
              </a:rPr>
              <a:t>Analyzes your code and help you find possible mistakes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a:spcBef>
                <a:spcPts val="0"/>
              </a:spcBef>
              <a:buNone/>
            </a:pPr>
            <a:r>
              <a:rPr lang="en-GB"/>
              <a:t>Hot Reload</a:t>
            </a:r>
          </a:p>
        </p:txBody>
      </p:sp>
      <p:sp>
        <p:nvSpPr>
          <p:cNvPr id="182" name="Shape 182"/>
          <p:cNvSpPr txBox="1">
            <a:spLocks noGrp="1"/>
          </p:cNvSpPr>
          <p:nvPr>
            <p:ph type="body" idx="1"/>
          </p:nvPr>
        </p:nvSpPr>
        <p:spPr>
          <a:xfrm>
            <a:off x="311700" y="1229875"/>
            <a:ext cx="8520600" cy="3339000"/>
          </a:xfrm>
          <a:prstGeom prst="rect">
            <a:avLst/>
          </a:prstGeom>
        </p:spPr>
        <p:txBody>
          <a:bodyPr wrap="square" lIns="91425" tIns="91425" rIns="91425" bIns="91425" anchor="t" anchorCtr="0">
            <a:noAutofit/>
          </a:bodyPr>
          <a:lstStyle/>
          <a:p>
            <a:pPr lvl="0">
              <a:spcBef>
                <a:spcPts val="0"/>
              </a:spcBef>
              <a:buNone/>
            </a:pPr>
            <a:r>
              <a:rPr lang="en-GB"/>
              <a:t>Injecting updated source code files into the running Dart VM</a:t>
            </a:r>
          </a:p>
          <a:p>
            <a:pPr lvl="0">
              <a:spcBef>
                <a:spcPts val="0"/>
              </a:spcBef>
              <a:buNone/>
            </a:pPr>
            <a:r>
              <a:rPr lang="en-GB" b="1"/>
              <a:t>Stateful</a:t>
            </a:r>
            <a:r>
              <a:rPr lang="en-GB"/>
              <a:t>: App state is retained after a reload. </a:t>
            </a:r>
          </a:p>
          <a:p>
            <a:pPr lvl="0">
              <a:spcBef>
                <a:spcPts val="0"/>
              </a:spcBef>
              <a:buNone/>
            </a:pPr>
            <a:r>
              <a:rPr lang="en-GB"/>
              <a:t>Quickly iterate on a screen deeply nested in your app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87" name="Shape 187"/>
          <p:cNvPicPr preferRelativeResize="0"/>
          <p:nvPr/>
        </p:nvPicPr>
        <p:blipFill>
          <a:blip r:embed="rId3">
            <a:alphaModFix/>
          </a:blip>
          <a:stretch>
            <a:fillRect/>
          </a:stretch>
        </p:blipFill>
        <p:spPr>
          <a:xfrm>
            <a:off x="1041063" y="152400"/>
            <a:ext cx="7061887"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rtl="0">
              <a:spcBef>
                <a:spcPts val="0"/>
              </a:spcBef>
              <a:buNone/>
            </a:pPr>
            <a:r>
              <a:rPr lang="en-GB"/>
              <a:t>Dart Observatory</a:t>
            </a:r>
          </a:p>
        </p:txBody>
      </p:sp>
      <p:sp>
        <p:nvSpPr>
          <p:cNvPr id="193" name="Shape 193"/>
          <p:cNvSpPr txBox="1">
            <a:spLocks noGrp="1"/>
          </p:cNvSpPr>
          <p:nvPr>
            <p:ph type="body" idx="1"/>
          </p:nvPr>
        </p:nvSpPr>
        <p:spPr>
          <a:xfrm>
            <a:off x="311700" y="1229875"/>
            <a:ext cx="8520600" cy="3339000"/>
          </a:xfrm>
          <a:prstGeom prst="rect">
            <a:avLst/>
          </a:prstGeom>
        </p:spPr>
        <p:txBody>
          <a:bodyPr wrap="square" lIns="91425" tIns="91425" rIns="91425" bIns="91425" anchor="t" anchorCtr="0">
            <a:noAutofit/>
          </a:bodyPr>
          <a:lstStyle/>
          <a:p>
            <a:pPr lvl="0">
              <a:spcBef>
                <a:spcPts val="0"/>
              </a:spcBef>
              <a:buNone/>
            </a:pPr>
            <a:r>
              <a:rPr lang="en-GB"/>
              <a:t>Statement-level single-stepping debugger and profiler</a:t>
            </a:r>
          </a:p>
          <a:p>
            <a:pPr lvl="0" rtl="0">
              <a:spcBef>
                <a:spcPts val="0"/>
              </a:spcBef>
              <a:spcAft>
                <a:spcPts val="0"/>
              </a:spcAft>
              <a:buNone/>
            </a:pPr>
            <a:r>
              <a:rPr lang="en-GB"/>
              <a:t>Automatically running when you start your app using </a:t>
            </a:r>
            <a:r>
              <a:rPr lang="en-GB">
                <a:latin typeface="Roboto Mono"/>
                <a:ea typeface="Roboto Mono"/>
                <a:cs typeface="Roboto Mono"/>
                <a:sym typeface="Roboto Mono"/>
              </a:rPr>
              <a:t>flutter run</a:t>
            </a:r>
          </a:p>
          <a:p>
            <a:pPr lvl="0">
              <a:spcBef>
                <a:spcPts val="0"/>
              </a:spcBef>
              <a:buNone/>
            </a:pPr>
            <a:endParaRPr b="1"/>
          </a:p>
          <a:p>
            <a:pPr lvl="0">
              <a:spcBef>
                <a:spcPts val="0"/>
              </a:spcBef>
              <a:buNone/>
            </a:pPr>
            <a:r>
              <a:rPr lang="en-GB" b="1"/>
              <a:t>See </a:t>
            </a:r>
            <a:r>
              <a:rPr lang="en-GB"/>
              <a:t>which lines of code have executed</a:t>
            </a:r>
          </a:p>
          <a:p>
            <a:pPr lvl="0">
              <a:spcBef>
                <a:spcPts val="0"/>
              </a:spcBef>
              <a:buNone/>
            </a:pPr>
            <a:r>
              <a:rPr lang="en-GB" b="1"/>
              <a:t>Check</a:t>
            </a:r>
            <a:r>
              <a:rPr lang="en-GB"/>
              <a:t> out memory allocations</a:t>
            </a:r>
          </a:p>
          <a:p>
            <a:pPr lvl="0">
              <a:spcBef>
                <a:spcPts val="0"/>
              </a:spcBef>
              <a:buNone/>
            </a:pPr>
            <a:r>
              <a:rPr lang="en-GB" b="1"/>
              <a:t>Debug</a:t>
            </a:r>
            <a:r>
              <a:rPr lang="en-GB"/>
              <a:t> memory leaks &amp; fragmentation</a:t>
            </a:r>
          </a:p>
          <a:p>
            <a:pPr lvl="0">
              <a:spcBef>
                <a:spcPts val="0"/>
              </a:spcBef>
              <a:buNone/>
            </a:pPr>
            <a:endParaRPr/>
          </a:p>
          <a:p>
            <a:pPr lvl="0" rtl="0">
              <a:spcBef>
                <a:spcPts val="0"/>
              </a:spcBef>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598100" y="2152347"/>
            <a:ext cx="8222100" cy="838800"/>
          </a:xfrm>
          <a:prstGeom prst="rect">
            <a:avLst/>
          </a:prstGeom>
        </p:spPr>
        <p:txBody>
          <a:bodyPr wrap="square" lIns="91425" tIns="91425" rIns="91425" bIns="91425" anchor="ctr" anchorCtr="0">
            <a:noAutofit/>
          </a:bodyPr>
          <a:lstStyle/>
          <a:p>
            <a:pPr lvl="0" algn="l" rtl="0">
              <a:spcBef>
                <a:spcPts val="0"/>
              </a:spcBef>
              <a:buNone/>
            </a:pPr>
            <a:r>
              <a:rPr lang="en-GB" sz="4200"/>
              <a:t>The Power of Widgets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a:spcBef>
                <a:spcPts val="0"/>
              </a:spcBef>
              <a:buNone/>
            </a:pPr>
            <a:r>
              <a:rPr lang="en-GB"/>
              <a:t>What is Flutter?</a:t>
            </a:r>
          </a:p>
        </p:txBody>
      </p:sp>
      <p:sp>
        <p:nvSpPr>
          <p:cNvPr id="93" name="Shape 93"/>
          <p:cNvSpPr txBox="1">
            <a:spLocks noGrp="1"/>
          </p:cNvSpPr>
          <p:nvPr>
            <p:ph type="body" idx="1"/>
          </p:nvPr>
        </p:nvSpPr>
        <p:spPr>
          <a:xfrm>
            <a:off x="311700" y="1229875"/>
            <a:ext cx="8520600" cy="3339000"/>
          </a:xfrm>
          <a:prstGeom prst="rect">
            <a:avLst/>
          </a:prstGeom>
        </p:spPr>
        <p:txBody>
          <a:bodyPr wrap="square" lIns="91425" tIns="91425" rIns="91425" bIns="91425" anchor="t" anchorCtr="0">
            <a:noAutofit/>
          </a:bodyPr>
          <a:lstStyle/>
          <a:p>
            <a:pPr lvl="0">
              <a:spcBef>
                <a:spcPts val="0"/>
              </a:spcBef>
              <a:buNone/>
            </a:pPr>
            <a:r>
              <a:rPr lang="en-GB" b="1"/>
              <a:t>A SDK</a:t>
            </a:r>
            <a:r>
              <a:rPr lang="en-GB"/>
              <a:t> that makes building high-performing, modern and beautiful apps easy</a:t>
            </a:r>
          </a:p>
          <a:p>
            <a:pPr lvl="0">
              <a:spcBef>
                <a:spcPts val="0"/>
              </a:spcBef>
              <a:buNone/>
            </a:pPr>
            <a:r>
              <a:rPr lang="en-GB" b="1"/>
              <a:t>Works</a:t>
            </a:r>
            <a:r>
              <a:rPr lang="en-GB"/>
              <a:t> for both Android and iOS</a:t>
            </a:r>
          </a:p>
          <a:p>
            <a:pPr lvl="0">
              <a:spcBef>
                <a:spcPts val="0"/>
              </a:spcBef>
              <a:buNone/>
            </a:pPr>
            <a:r>
              <a:rPr lang="en-GB" b="1"/>
              <a:t>An</a:t>
            </a:r>
            <a:r>
              <a:rPr lang="en-GB"/>
              <a:t> open-source toolkit, developed by Google*</a:t>
            </a:r>
          </a:p>
          <a:p>
            <a:pPr lvl="0">
              <a:spcBef>
                <a:spcPts val="0"/>
              </a:spcBef>
              <a:buNone/>
            </a:pPr>
            <a:r>
              <a:rPr lang="en-GB" b="1"/>
              <a:t>100+</a:t>
            </a:r>
            <a:r>
              <a:rPr lang="en-GB"/>
              <a:t> contributions from the open source community</a:t>
            </a:r>
          </a:p>
        </p:txBody>
      </p:sp>
      <p:sp>
        <p:nvSpPr>
          <p:cNvPr id="94" name="Shape 94"/>
          <p:cNvSpPr txBox="1"/>
          <p:nvPr/>
        </p:nvSpPr>
        <p:spPr>
          <a:xfrm>
            <a:off x="305475" y="4358175"/>
            <a:ext cx="5865300" cy="684300"/>
          </a:xfrm>
          <a:prstGeom prst="rect">
            <a:avLst/>
          </a:prstGeom>
          <a:noFill/>
          <a:ln>
            <a:noFill/>
          </a:ln>
        </p:spPr>
        <p:txBody>
          <a:bodyPr wrap="square" lIns="91425" tIns="91425" rIns="91425" bIns="91425" anchor="t" anchorCtr="0">
            <a:noAutofit/>
          </a:bodyPr>
          <a:lstStyle/>
          <a:p>
            <a:pPr lvl="0" rtl="0">
              <a:spcBef>
                <a:spcPts val="0"/>
              </a:spcBef>
              <a:buNone/>
            </a:pPr>
            <a:r>
              <a:rPr lang="en-GB">
                <a:solidFill>
                  <a:schemeClr val="dk1"/>
                </a:solidFill>
                <a:latin typeface="Roboto"/>
                <a:ea typeface="Roboto"/>
                <a:cs typeface="Roboto"/>
                <a:sym typeface="Roboto"/>
              </a:rPr>
              <a:t>* Currently in Alpha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Shape 203"/>
          <p:cNvPicPr preferRelativeResize="0"/>
          <p:nvPr/>
        </p:nvPicPr>
        <p:blipFill>
          <a:blip r:embed="rId3">
            <a:alphaModFix/>
          </a:blip>
          <a:stretch>
            <a:fillRect/>
          </a:stretch>
        </p:blipFill>
        <p:spPr>
          <a:xfrm>
            <a:off x="6697025" y="1152460"/>
            <a:ext cx="2135275" cy="3416440"/>
          </a:xfrm>
          <a:prstGeom prst="rect">
            <a:avLst/>
          </a:prstGeom>
          <a:noFill/>
          <a:ln>
            <a:noFill/>
          </a:ln>
        </p:spPr>
      </p:pic>
      <p:pic>
        <p:nvPicPr>
          <p:cNvPr id="204" name="Shape 204"/>
          <p:cNvPicPr preferRelativeResize="0"/>
          <p:nvPr/>
        </p:nvPicPr>
        <p:blipFill>
          <a:blip r:embed="rId4">
            <a:alphaModFix/>
          </a:blip>
          <a:stretch>
            <a:fillRect/>
          </a:stretch>
        </p:blipFill>
        <p:spPr>
          <a:xfrm>
            <a:off x="4667215" y="1152463"/>
            <a:ext cx="1921725" cy="3416422"/>
          </a:xfrm>
          <a:prstGeom prst="rect">
            <a:avLst/>
          </a:prstGeom>
          <a:noFill/>
          <a:ln w="9525" cap="flat" cmpd="sng">
            <a:solidFill>
              <a:srgbClr val="666666"/>
            </a:solidFill>
            <a:prstDash val="solid"/>
            <a:round/>
            <a:headEnd type="none" w="med" len="med"/>
            <a:tailEnd type="none" w="med" len="med"/>
          </a:ln>
        </p:spPr>
      </p:pic>
      <p:pic>
        <p:nvPicPr>
          <p:cNvPr id="205" name="Shape 205"/>
          <p:cNvPicPr preferRelativeResize="0"/>
          <p:nvPr/>
        </p:nvPicPr>
        <p:blipFill>
          <a:blip r:embed="rId5">
            <a:alphaModFix/>
          </a:blip>
          <a:stretch>
            <a:fillRect/>
          </a:stretch>
        </p:blipFill>
        <p:spPr>
          <a:xfrm>
            <a:off x="2394445" y="1152450"/>
            <a:ext cx="2135269" cy="3416424"/>
          </a:xfrm>
          <a:prstGeom prst="rect">
            <a:avLst/>
          </a:prstGeom>
          <a:noFill/>
          <a:ln w="9525" cap="flat" cmpd="sng">
            <a:solidFill>
              <a:srgbClr val="666666"/>
            </a:solidFill>
            <a:prstDash val="solid"/>
            <a:round/>
            <a:headEnd type="none" w="med" len="med"/>
            <a:tailEnd type="none" w="med" len="med"/>
          </a:ln>
        </p:spPr>
      </p:pic>
      <p:pic>
        <p:nvPicPr>
          <p:cNvPr id="206" name="Shape 206"/>
          <p:cNvPicPr preferRelativeResize="0"/>
          <p:nvPr/>
        </p:nvPicPr>
        <p:blipFill>
          <a:blip r:embed="rId6">
            <a:alphaModFix/>
          </a:blip>
          <a:stretch>
            <a:fillRect/>
          </a:stretch>
        </p:blipFill>
        <p:spPr>
          <a:xfrm>
            <a:off x="340293" y="1141808"/>
            <a:ext cx="1921725" cy="3427092"/>
          </a:xfrm>
          <a:prstGeom prst="rect">
            <a:avLst/>
          </a:prstGeom>
          <a:noFill/>
          <a:ln>
            <a:noFill/>
          </a:ln>
        </p:spPr>
      </p:pic>
      <p:sp>
        <p:nvSpPr>
          <p:cNvPr id="207" name="Shape 207"/>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a:spcBef>
                <a:spcPts val="0"/>
              </a:spcBef>
              <a:buNone/>
            </a:pPr>
            <a:r>
              <a:rPr lang="en-GB"/>
              <a:t>Great looking and fast Widgets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Shape 211"/>
        <p:cNvGrpSpPr/>
        <p:nvPr/>
      </p:nvGrpSpPr>
      <p:grpSpPr>
        <a:xfrm>
          <a:off x="0" y="0"/>
          <a:ext cx="0" cy="0"/>
          <a:chOff x="0" y="0"/>
          <a:chExt cx="0" cy="0"/>
        </a:xfrm>
      </p:grpSpPr>
      <p:pic>
        <p:nvPicPr>
          <p:cNvPr id="212" name="Shape 212"/>
          <p:cNvPicPr preferRelativeResize="0"/>
          <p:nvPr/>
        </p:nvPicPr>
        <p:blipFill>
          <a:blip r:embed="rId3">
            <a:alphaModFix/>
          </a:blip>
          <a:stretch>
            <a:fillRect/>
          </a:stretch>
        </p:blipFill>
        <p:spPr>
          <a:xfrm>
            <a:off x="675513" y="206988"/>
            <a:ext cx="7792974" cy="4272324"/>
          </a:xfrm>
          <a:prstGeom prst="rect">
            <a:avLst/>
          </a:prstGeom>
          <a:noFill/>
          <a:ln>
            <a:noFill/>
          </a:ln>
        </p:spPr>
      </p:pic>
      <p:sp>
        <p:nvSpPr>
          <p:cNvPr id="213" name="Shape 213"/>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a:spcBef>
                <a:spcPts val="0"/>
              </a:spcBef>
              <a:buNone/>
            </a:pPr>
            <a:r>
              <a:rPr lang="en-GB"/>
              <a:t>Everything is a Widget</a:t>
            </a:r>
          </a:p>
        </p:txBody>
      </p:sp>
      <p:grpSp>
        <p:nvGrpSpPr>
          <p:cNvPr id="214" name="Shape 214"/>
          <p:cNvGrpSpPr/>
          <p:nvPr/>
        </p:nvGrpSpPr>
        <p:grpSpPr>
          <a:xfrm>
            <a:off x="0" y="3903569"/>
            <a:ext cx="9144000" cy="1239925"/>
            <a:chOff x="0" y="3903669"/>
            <a:chExt cx="9144000" cy="1239925"/>
          </a:xfrm>
        </p:grpSpPr>
        <p:sp>
          <p:nvSpPr>
            <p:cNvPr id="215" name="Shape 215"/>
            <p:cNvSpPr/>
            <p:nvPr/>
          </p:nvSpPr>
          <p:spPr>
            <a:xfrm>
              <a:off x="8154895" y="3903669"/>
              <a:ext cx="989100" cy="987900"/>
            </a:xfrm>
            <a:prstGeom prst="rtTriangle">
              <a:avLst/>
            </a:prstGeom>
            <a:solidFill>
              <a:schemeClr val="accent5"/>
            </a:solidFill>
            <a:ln>
              <a:noFill/>
            </a:ln>
          </p:spPr>
          <p:txBody>
            <a:bodyPr wrap="square" lIns="91425" tIns="91425" rIns="91425" bIns="91425" anchor="ctr" anchorCtr="0">
              <a:noAutofit/>
            </a:bodyPr>
            <a:lstStyle/>
            <a:p>
              <a:pPr lvl="0">
                <a:spcBef>
                  <a:spcPts val="0"/>
                </a:spcBef>
                <a:buNone/>
              </a:pPr>
              <a:endParaRPr/>
            </a:p>
          </p:txBody>
        </p:sp>
        <p:sp>
          <p:nvSpPr>
            <p:cNvPr id="216" name="Shape 216"/>
            <p:cNvSpPr/>
            <p:nvPr/>
          </p:nvSpPr>
          <p:spPr>
            <a:xfrm flipH="1">
              <a:off x="6181163" y="3903669"/>
              <a:ext cx="989100" cy="987900"/>
            </a:xfrm>
            <a:prstGeom prst="rtTriangle">
              <a:avLst/>
            </a:prstGeom>
            <a:solidFill>
              <a:schemeClr val="accent5"/>
            </a:solidFill>
            <a:ln>
              <a:noFill/>
            </a:ln>
          </p:spPr>
          <p:txBody>
            <a:bodyPr wrap="square" lIns="91425" tIns="91425" rIns="91425" bIns="91425" anchor="ctr" anchorCtr="0">
              <a:noAutofit/>
            </a:bodyPr>
            <a:lstStyle/>
            <a:p>
              <a:pPr lvl="0">
                <a:spcBef>
                  <a:spcPts val="0"/>
                </a:spcBef>
                <a:buNone/>
              </a:pPr>
              <a:endParaRPr/>
            </a:p>
          </p:txBody>
        </p:sp>
        <p:sp>
          <p:nvSpPr>
            <p:cNvPr id="217" name="Shape 217"/>
            <p:cNvSpPr/>
            <p:nvPr/>
          </p:nvSpPr>
          <p:spPr>
            <a:xfrm>
              <a:off x="7170274" y="3903669"/>
              <a:ext cx="989100" cy="987900"/>
            </a:xfrm>
            <a:prstGeom prst="rect">
              <a:avLst/>
            </a:prstGeom>
            <a:solidFill>
              <a:schemeClr val="accent4"/>
            </a:solidFill>
            <a:ln>
              <a:noFill/>
            </a:ln>
          </p:spPr>
          <p:txBody>
            <a:bodyPr wrap="square" lIns="91425" tIns="91425" rIns="91425" bIns="91425" anchor="ctr" anchorCtr="0">
              <a:noAutofit/>
            </a:bodyPr>
            <a:lstStyle/>
            <a:p>
              <a:pPr lvl="0">
                <a:spcBef>
                  <a:spcPts val="0"/>
                </a:spcBef>
                <a:buNone/>
              </a:pPr>
              <a:endParaRPr/>
            </a:p>
          </p:txBody>
        </p:sp>
        <p:sp>
          <p:nvSpPr>
            <p:cNvPr id="218" name="Shape 218"/>
            <p:cNvSpPr/>
            <p:nvPr/>
          </p:nvSpPr>
          <p:spPr>
            <a:xfrm rot="10800000">
              <a:off x="8154757" y="3903682"/>
              <a:ext cx="989100" cy="987900"/>
            </a:xfrm>
            <a:prstGeom prst="rtTriangle">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219" name="Shape 219"/>
            <p:cNvSpPr/>
            <p:nvPr/>
          </p:nvSpPr>
          <p:spPr>
            <a:xfrm>
              <a:off x="0" y="4891594"/>
              <a:ext cx="9144000" cy="2520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Shape 224"/>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rtl="0">
              <a:spcBef>
                <a:spcPts val="0"/>
              </a:spcBef>
              <a:buNone/>
            </a:pPr>
            <a:r>
              <a:rPr lang="en-GB"/>
              <a:t>Goodbye, global layout system</a:t>
            </a:r>
          </a:p>
        </p:txBody>
      </p:sp>
      <p:sp>
        <p:nvSpPr>
          <p:cNvPr id="225" name="Shape 225"/>
          <p:cNvSpPr txBox="1">
            <a:spLocks noGrp="1"/>
          </p:cNvSpPr>
          <p:nvPr>
            <p:ph type="body" idx="1"/>
          </p:nvPr>
        </p:nvSpPr>
        <p:spPr>
          <a:xfrm>
            <a:off x="311700" y="1229875"/>
            <a:ext cx="8520600" cy="3339000"/>
          </a:xfrm>
          <a:prstGeom prst="rect">
            <a:avLst/>
          </a:prstGeom>
        </p:spPr>
        <p:txBody>
          <a:bodyPr wrap="square" lIns="91425" tIns="91425" rIns="91425" bIns="91425" anchor="t" anchorCtr="0">
            <a:noAutofit/>
          </a:bodyPr>
          <a:lstStyle/>
          <a:p>
            <a:pPr lvl="0" rtl="0">
              <a:spcBef>
                <a:spcPts val="0"/>
              </a:spcBef>
              <a:spcAft>
                <a:spcPts val="0"/>
              </a:spcAft>
              <a:buNone/>
            </a:pPr>
            <a:r>
              <a:rPr lang="en-GB">
                <a:latin typeface="Roboto Mono"/>
                <a:ea typeface="Roboto Mono"/>
                <a:cs typeface="Roboto Mono"/>
                <a:sym typeface="Roboto Mono"/>
              </a:rPr>
              <a:t>new Center(</a:t>
            </a:r>
          </a:p>
          <a:p>
            <a:pPr lvl="0" indent="457200" rtl="0">
              <a:spcBef>
                <a:spcPts val="0"/>
              </a:spcBef>
              <a:spcAft>
                <a:spcPts val="0"/>
              </a:spcAft>
              <a:buNone/>
            </a:pPr>
            <a:r>
              <a:rPr lang="en-GB">
                <a:latin typeface="Roboto Mono"/>
                <a:ea typeface="Roboto Mono"/>
                <a:cs typeface="Roboto Mono"/>
                <a:sym typeface="Roboto Mono"/>
              </a:rPr>
              <a:t>child: new Text('Centered Text', style: textStyle),</a:t>
            </a:r>
          </a:p>
          <a:p>
            <a:pPr lvl="0" rtl="0">
              <a:spcBef>
                <a:spcPts val="0"/>
              </a:spcBef>
              <a:spcAft>
                <a:spcPts val="0"/>
              </a:spcAft>
              <a:buNone/>
            </a:pPr>
            <a:r>
              <a:rPr lang="en-GB">
                <a:latin typeface="Roboto Mono"/>
                <a:ea typeface="Roboto Mono"/>
                <a:cs typeface="Roboto Mono"/>
                <a:sym typeface="Roboto Mono"/>
              </a:rPr>
              <a:t>)</a:t>
            </a:r>
          </a:p>
          <a:p>
            <a:pPr lvl="0" rtl="0">
              <a:spcBef>
                <a:spcPts val="0"/>
              </a:spcBef>
              <a:spcAft>
                <a:spcPts val="0"/>
              </a:spcAft>
              <a:buNone/>
            </a:pPr>
            <a:endParaRPr/>
          </a:p>
          <a:p>
            <a:pPr lvl="0" rtl="0">
              <a:spcBef>
                <a:spcPts val="0"/>
              </a:spcBef>
              <a:spcAft>
                <a:spcPts val="0"/>
              </a:spcAft>
              <a:buNone/>
            </a:pPr>
            <a:r>
              <a:rPr lang="en-GB" b="1"/>
              <a:t>Local layouts</a:t>
            </a:r>
            <a:r>
              <a:rPr lang="en-GB"/>
              <a:t>: Every Widget defines it’s </a:t>
            </a:r>
            <a:r>
              <a:rPr lang="en-GB" b="1"/>
              <a:t>own</a:t>
            </a:r>
            <a:r>
              <a:rPr lang="en-GB"/>
              <a:t> layout. No need to tell the parent that it’s children are supposed to be centered.</a:t>
            </a:r>
          </a:p>
          <a:p>
            <a:pPr lvl="0" rtl="0">
              <a:spcBef>
                <a:spcPts val="0"/>
              </a:spcBef>
              <a:spcAft>
                <a:spcPts val="0"/>
              </a:spcAft>
              <a:buNone/>
            </a:pPr>
            <a:endParaRPr/>
          </a:p>
          <a:p>
            <a:pPr lvl="0"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Shape 230"/>
          <p:cNvSpPr txBox="1">
            <a:spLocks noGrp="1"/>
          </p:cNvSpPr>
          <p:nvPr>
            <p:ph type="title"/>
          </p:nvPr>
        </p:nvSpPr>
        <p:spPr>
          <a:xfrm>
            <a:off x="455700" y="526350"/>
            <a:ext cx="8232600" cy="4090800"/>
          </a:xfrm>
          <a:prstGeom prst="rect">
            <a:avLst/>
          </a:prstGeom>
        </p:spPr>
        <p:txBody>
          <a:bodyPr wrap="square" lIns="91425" tIns="91425" rIns="91425" bIns="91425" anchor="ctr" anchorCtr="0">
            <a:noAutofit/>
          </a:bodyPr>
          <a:lstStyle/>
          <a:p>
            <a:pPr lvl="0" algn="ctr" rtl="0">
              <a:spcBef>
                <a:spcPts val="0"/>
              </a:spcBef>
              <a:buNone/>
            </a:pPr>
            <a:r>
              <a:rPr lang="en-GB"/>
              <a:t>StatefulWidget</a:t>
            </a:r>
          </a:p>
          <a:p>
            <a:pPr lvl="0" algn="ctr" rtl="0">
              <a:spcBef>
                <a:spcPts val="0"/>
              </a:spcBef>
              <a:buNone/>
            </a:pPr>
            <a:r>
              <a:rPr lang="en-GB"/>
              <a:t>vs.</a:t>
            </a:r>
          </a:p>
          <a:p>
            <a:pPr lvl="0" algn="ctr" rtl="0">
              <a:spcBef>
                <a:spcPts val="0"/>
              </a:spcBef>
              <a:buNone/>
            </a:pPr>
            <a:r>
              <a:rPr lang="en-GB"/>
              <a:t>StatelessWidget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rtl="0">
              <a:spcBef>
                <a:spcPts val="0"/>
              </a:spcBef>
              <a:buNone/>
            </a:pPr>
            <a:r>
              <a:rPr lang="en-GB"/>
              <a:t>Customizing and extending Widgets</a:t>
            </a:r>
          </a:p>
        </p:txBody>
      </p:sp>
      <p:sp>
        <p:nvSpPr>
          <p:cNvPr id="236" name="Shape 236"/>
          <p:cNvSpPr txBox="1">
            <a:spLocks noGrp="1"/>
          </p:cNvSpPr>
          <p:nvPr>
            <p:ph type="body" idx="1"/>
          </p:nvPr>
        </p:nvSpPr>
        <p:spPr>
          <a:xfrm>
            <a:off x="311700" y="1229875"/>
            <a:ext cx="8520600" cy="3339000"/>
          </a:xfrm>
          <a:prstGeom prst="rect">
            <a:avLst/>
          </a:prstGeom>
        </p:spPr>
        <p:txBody>
          <a:bodyPr wrap="square" lIns="91425" tIns="91425" rIns="91425" bIns="91425" anchor="t" anchorCtr="0">
            <a:noAutofit/>
          </a:bodyPr>
          <a:lstStyle/>
          <a:p>
            <a:pPr lvl="0">
              <a:spcBef>
                <a:spcPts val="0"/>
              </a:spcBef>
              <a:buNone/>
            </a:pPr>
            <a:r>
              <a:rPr lang="en-GB"/>
              <a:t>Flutter’s Widget system was designed to be easily customizable</a:t>
            </a:r>
          </a:p>
          <a:p>
            <a:pPr lvl="0">
              <a:spcBef>
                <a:spcPts val="0"/>
              </a:spcBef>
              <a:buNone/>
            </a:pPr>
            <a:r>
              <a:rPr lang="en-GB" b="1"/>
              <a:t>Composition</a:t>
            </a:r>
            <a:r>
              <a:rPr lang="en-GB"/>
              <a:t>: Widgets are built out of smaller widgets that you can reuse and combine in novel ways to make custom widgets</a:t>
            </a:r>
          </a:p>
          <a:p>
            <a:pPr lvl="0">
              <a:spcBef>
                <a:spcPts val="0"/>
              </a:spcBef>
              <a:spcAft>
                <a:spcPts val="0"/>
              </a:spcAft>
              <a:buNone/>
            </a:pPr>
            <a:r>
              <a:rPr lang="en-GB">
                <a:latin typeface="Roboto Mono"/>
                <a:ea typeface="Roboto Mono"/>
                <a:cs typeface="Roboto Mono"/>
                <a:sym typeface="Roboto Mono"/>
              </a:rPr>
              <a:t>class RaisedButton extends StatelessWidget {</a:t>
            </a:r>
          </a:p>
          <a:p>
            <a:pPr lvl="0" indent="457200">
              <a:spcBef>
                <a:spcPts val="0"/>
              </a:spcBef>
              <a:spcAft>
                <a:spcPts val="0"/>
              </a:spcAft>
              <a:buNone/>
            </a:pPr>
            <a:r>
              <a:rPr lang="en-GB">
                <a:latin typeface="Roboto Mono"/>
                <a:ea typeface="Roboto Mono"/>
                <a:cs typeface="Roboto Mono"/>
                <a:sym typeface="Roboto Mono"/>
              </a:rPr>
              <a:t>...</a:t>
            </a:r>
          </a:p>
          <a:p>
            <a:pPr lvl="0" rtl="0">
              <a:spcBef>
                <a:spcPts val="0"/>
              </a:spcBef>
              <a:spcAft>
                <a:spcPts val="0"/>
              </a:spcAft>
              <a:buNone/>
            </a:pPr>
            <a:r>
              <a:rPr lang="en-GB">
                <a:latin typeface="Roboto Mono"/>
                <a:ea typeface="Roboto Mono"/>
                <a:cs typeface="Roboto Mono"/>
                <a:sym typeface="Roboto Mono"/>
              </a:rPr>
              <a: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Shape 240"/>
        <p:cNvGrpSpPr/>
        <p:nvPr/>
      </p:nvGrpSpPr>
      <p:grpSpPr>
        <a:xfrm>
          <a:off x="0" y="0"/>
          <a:ext cx="0" cy="0"/>
          <a:chOff x="0" y="0"/>
          <a:chExt cx="0" cy="0"/>
        </a:xfrm>
      </p:grpSpPr>
      <p:sp>
        <p:nvSpPr>
          <p:cNvPr id="241" name="Shape 241"/>
          <p:cNvSpPr txBox="1">
            <a:spLocks noGrp="1"/>
          </p:cNvSpPr>
          <p:nvPr>
            <p:ph type="title"/>
          </p:nvPr>
        </p:nvSpPr>
        <p:spPr>
          <a:xfrm>
            <a:off x="6692000" y="667650"/>
            <a:ext cx="2141400" cy="607800"/>
          </a:xfrm>
          <a:prstGeom prst="rect">
            <a:avLst/>
          </a:prstGeom>
        </p:spPr>
        <p:txBody>
          <a:bodyPr wrap="square" lIns="91425" tIns="91425" rIns="91425" bIns="91425" anchor="t" anchorCtr="0">
            <a:noAutofit/>
          </a:bodyPr>
          <a:lstStyle/>
          <a:p>
            <a:pPr lvl="0" rtl="0">
              <a:spcBef>
                <a:spcPts val="0"/>
              </a:spcBef>
              <a:buNone/>
            </a:pPr>
            <a:r>
              <a:rPr lang="en-GB"/>
              <a:t>Each layer builds upon the previous layer</a:t>
            </a:r>
          </a:p>
        </p:txBody>
      </p:sp>
      <p:sp>
        <p:nvSpPr>
          <p:cNvPr id="242" name="Shape 242"/>
          <p:cNvSpPr/>
          <p:nvPr/>
        </p:nvSpPr>
        <p:spPr>
          <a:xfrm>
            <a:off x="492600" y="3350238"/>
            <a:ext cx="6139500" cy="621300"/>
          </a:xfrm>
          <a:prstGeom prst="rect">
            <a:avLst/>
          </a:prstGeom>
          <a:solidFill>
            <a:srgbClr val="CFE2F3"/>
          </a:solidFill>
          <a:ln>
            <a:noFill/>
          </a:ln>
        </p:spPr>
        <p:txBody>
          <a:bodyPr wrap="square" lIns="91425" tIns="91425" rIns="91425" bIns="91425" anchor="ctr" anchorCtr="0">
            <a:noAutofit/>
          </a:bodyPr>
          <a:lstStyle/>
          <a:p>
            <a:pPr lvl="0" rtl="0">
              <a:spcBef>
                <a:spcPts val="0"/>
              </a:spcBef>
              <a:buNone/>
            </a:pPr>
            <a:endParaRPr>
              <a:latin typeface="Roboto"/>
              <a:ea typeface="Roboto"/>
              <a:cs typeface="Roboto"/>
              <a:sym typeface="Roboto"/>
            </a:endParaRPr>
          </a:p>
        </p:txBody>
      </p:sp>
      <p:sp>
        <p:nvSpPr>
          <p:cNvPr id="243" name="Shape 243"/>
          <p:cNvSpPr/>
          <p:nvPr/>
        </p:nvSpPr>
        <p:spPr>
          <a:xfrm>
            <a:off x="2017550" y="3544038"/>
            <a:ext cx="1364700" cy="278700"/>
          </a:xfrm>
          <a:prstGeom prst="rect">
            <a:avLst/>
          </a:prstGeom>
          <a:solidFill>
            <a:srgbClr val="4285F4"/>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Skia</a:t>
            </a:r>
          </a:p>
        </p:txBody>
      </p:sp>
      <p:sp>
        <p:nvSpPr>
          <p:cNvPr id="244" name="Shape 244"/>
          <p:cNvSpPr/>
          <p:nvPr/>
        </p:nvSpPr>
        <p:spPr>
          <a:xfrm>
            <a:off x="3533675" y="3544038"/>
            <a:ext cx="1364700" cy="278700"/>
          </a:xfrm>
          <a:prstGeom prst="rect">
            <a:avLst/>
          </a:prstGeom>
          <a:solidFill>
            <a:srgbClr val="4285F4"/>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Dart</a:t>
            </a:r>
          </a:p>
        </p:txBody>
      </p:sp>
      <p:sp>
        <p:nvSpPr>
          <p:cNvPr id="245" name="Shape 245"/>
          <p:cNvSpPr/>
          <p:nvPr/>
        </p:nvSpPr>
        <p:spPr>
          <a:xfrm>
            <a:off x="5049800" y="3544038"/>
            <a:ext cx="1364700" cy="278700"/>
          </a:xfrm>
          <a:prstGeom prst="rect">
            <a:avLst/>
          </a:prstGeom>
          <a:solidFill>
            <a:srgbClr val="4285F4"/>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Text</a:t>
            </a:r>
          </a:p>
        </p:txBody>
      </p:sp>
      <p:sp>
        <p:nvSpPr>
          <p:cNvPr id="246" name="Shape 246"/>
          <p:cNvSpPr/>
          <p:nvPr/>
        </p:nvSpPr>
        <p:spPr>
          <a:xfrm>
            <a:off x="492600" y="849275"/>
            <a:ext cx="6139500" cy="2244900"/>
          </a:xfrm>
          <a:prstGeom prst="rect">
            <a:avLst/>
          </a:prstGeom>
          <a:solidFill>
            <a:srgbClr val="D9EAD3"/>
          </a:solidFill>
          <a:ln>
            <a:noFill/>
          </a:ln>
        </p:spPr>
        <p:txBody>
          <a:bodyPr wrap="square" lIns="91425" tIns="91425" rIns="91425" bIns="91425" anchor="ctr" anchorCtr="0">
            <a:noAutofit/>
          </a:bodyPr>
          <a:lstStyle/>
          <a:p>
            <a:pPr lvl="0" rtl="0">
              <a:spcBef>
                <a:spcPts val="0"/>
              </a:spcBef>
              <a:buNone/>
            </a:pPr>
            <a:endParaRPr>
              <a:latin typeface="Roboto"/>
              <a:ea typeface="Roboto"/>
              <a:cs typeface="Roboto"/>
              <a:sym typeface="Roboto"/>
            </a:endParaRPr>
          </a:p>
        </p:txBody>
      </p:sp>
      <p:sp>
        <p:nvSpPr>
          <p:cNvPr id="247" name="Shape 247"/>
          <p:cNvSpPr/>
          <p:nvPr/>
        </p:nvSpPr>
        <p:spPr>
          <a:xfrm>
            <a:off x="2017475" y="2660238"/>
            <a:ext cx="4397100" cy="278700"/>
          </a:xfrm>
          <a:prstGeom prst="rect">
            <a:avLst/>
          </a:prstGeom>
          <a:solidFill>
            <a:srgbClr val="0F9D58"/>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Foundation</a:t>
            </a:r>
          </a:p>
        </p:txBody>
      </p:sp>
      <p:sp>
        <p:nvSpPr>
          <p:cNvPr id="248" name="Shape 248"/>
          <p:cNvSpPr/>
          <p:nvPr/>
        </p:nvSpPr>
        <p:spPr>
          <a:xfrm>
            <a:off x="2017475" y="2248638"/>
            <a:ext cx="1364700" cy="278700"/>
          </a:xfrm>
          <a:prstGeom prst="rect">
            <a:avLst/>
          </a:prstGeom>
          <a:solidFill>
            <a:srgbClr val="0F9D58"/>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Animation</a:t>
            </a:r>
          </a:p>
        </p:txBody>
      </p:sp>
      <p:sp>
        <p:nvSpPr>
          <p:cNvPr id="249" name="Shape 249"/>
          <p:cNvSpPr/>
          <p:nvPr/>
        </p:nvSpPr>
        <p:spPr>
          <a:xfrm>
            <a:off x="3533675" y="2248638"/>
            <a:ext cx="1364700" cy="278700"/>
          </a:xfrm>
          <a:prstGeom prst="rect">
            <a:avLst/>
          </a:prstGeom>
          <a:solidFill>
            <a:srgbClr val="0F9D58"/>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Painting</a:t>
            </a:r>
          </a:p>
        </p:txBody>
      </p:sp>
      <p:sp>
        <p:nvSpPr>
          <p:cNvPr id="250" name="Shape 250"/>
          <p:cNvSpPr/>
          <p:nvPr/>
        </p:nvSpPr>
        <p:spPr>
          <a:xfrm>
            <a:off x="2017475" y="1837038"/>
            <a:ext cx="4397100" cy="278700"/>
          </a:xfrm>
          <a:prstGeom prst="rect">
            <a:avLst/>
          </a:prstGeom>
          <a:solidFill>
            <a:srgbClr val="0F9D58"/>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Rendering</a:t>
            </a:r>
          </a:p>
        </p:txBody>
      </p:sp>
      <p:sp>
        <p:nvSpPr>
          <p:cNvPr id="251" name="Shape 251"/>
          <p:cNvSpPr/>
          <p:nvPr/>
        </p:nvSpPr>
        <p:spPr>
          <a:xfrm>
            <a:off x="2017475" y="1425438"/>
            <a:ext cx="4397100" cy="278700"/>
          </a:xfrm>
          <a:prstGeom prst="rect">
            <a:avLst/>
          </a:prstGeom>
          <a:solidFill>
            <a:srgbClr val="0F9D58"/>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Widgets</a:t>
            </a:r>
          </a:p>
        </p:txBody>
      </p:sp>
      <p:sp>
        <p:nvSpPr>
          <p:cNvPr id="252" name="Shape 252"/>
          <p:cNvSpPr/>
          <p:nvPr/>
        </p:nvSpPr>
        <p:spPr>
          <a:xfrm>
            <a:off x="2017550" y="1013850"/>
            <a:ext cx="2182200" cy="278700"/>
          </a:xfrm>
          <a:prstGeom prst="rect">
            <a:avLst/>
          </a:prstGeom>
          <a:solidFill>
            <a:srgbClr val="0F9D58"/>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Material</a:t>
            </a:r>
          </a:p>
        </p:txBody>
      </p:sp>
      <p:sp>
        <p:nvSpPr>
          <p:cNvPr id="253" name="Shape 253"/>
          <p:cNvSpPr/>
          <p:nvPr/>
        </p:nvSpPr>
        <p:spPr>
          <a:xfrm>
            <a:off x="5049875" y="2248638"/>
            <a:ext cx="1364700" cy="278700"/>
          </a:xfrm>
          <a:prstGeom prst="rect">
            <a:avLst/>
          </a:prstGeom>
          <a:solidFill>
            <a:srgbClr val="0F9D58"/>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Gestures</a:t>
            </a:r>
          </a:p>
        </p:txBody>
      </p:sp>
      <p:sp>
        <p:nvSpPr>
          <p:cNvPr id="254" name="Shape 254"/>
          <p:cNvSpPr txBox="1"/>
          <p:nvPr/>
        </p:nvSpPr>
        <p:spPr>
          <a:xfrm>
            <a:off x="678925" y="3372738"/>
            <a:ext cx="1143000" cy="621300"/>
          </a:xfrm>
          <a:prstGeom prst="rect">
            <a:avLst/>
          </a:prstGeom>
          <a:noFill/>
          <a:ln>
            <a:noFill/>
          </a:ln>
        </p:spPr>
        <p:txBody>
          <a:bodyPr wrap="square" lIns="91425" tIns="91425" rIns="91425" bIns="91425" anchor="t" anchorCtr="0">
            <a:noAutofit/>
          </a:bodyPr>
          <a:lstStyle/>
          <a:p>
            <a:pPr lvl="0" algn="ctr" rtl="0">
              <a:spcBef>
                <a:spcPts val="0"/>
              </a:spcBef>
              <a:buNone/>
            </a:pPr>
            <a:r>
              <a:rPr lang="en-GB">
                <a:solidFill>
                  <a:srgbClr val="4285F4"/>
                </a:solidFill>
                <a:latin typeface="Roboto"/>
                <a:ea typeface="Roboto"/>
                <a:cs typeface="Roboto"/>
                <a:sym typeface="Roboto"/>
              </a:rPr>
              <a:t>Engine</a:t>
            </a:r>
          </a:p>
          <a:p>
            <a:pPr lvl="0" algn="ctr" rtl="0">
              <a:spcBef>
                <a:spcPts val="0"/>
              </a:spcBef>
              <a:buNone/>
            </a:pPr>
            <a:r>
              <a:rPr lang="en-GB">
                <a:solidFill>
                  <a:srgbClr val="4285F4"/>
                </a:solidFill>
                <a:latin typeface="Roboto"/>
                <a:ea typeface="Roboto"/>
                <a:cs typeface="Roboto"/>
                <a:sym typeface="Roboto"/>
              </a:rPr>
              <a:t>(C++)</a:t>
            </a:r>
          </a:p>
        </p:txBody>
      </p:sp>
      <p:sp>
        <p:nvSpPr>
          <p:cNvPr id="255" name="Shape 255"/>
          <p:cNvSpPr txBox="1"/>
          <p:nvPr/>
        </p:nvSpPr>
        <p:spPr>
          <a:xfrm>
            <a:off x="678925" y="1658713"/>
            <a:ext cx="1143000" cy="621300"/>
          </a:xfrm>
          <a:prstGeom prst="rect">
            <a:avLst/>
          </a:prstGeom>
          <a:noFill/>
          <a:ln>
            <a:noFill/>
          </a:ln>
        </p:spPr>
        <p:txBody>
          <a:bodyPr wrap="square" lIns="91425" tIns="91425" rIns="91425" bIns="91425" anchor="t" anchorCtr="0">
            <a:noAutofit/>
          </a:bodyPr>
          <a:lstStyle/>
          <a:p>
            <a:pPr lvl="0" algn="ctr" rtl="0">
              <a:spcBef>
                <a:spcPts val="0"/>
              </a:spcBef>
              <a:buNone/>
            </a:pPr>
            <a:r>
              <a:rPr lang="en-GB">
                <a:solidFill>
                  <a:srgbClr val="0F9D58"/>
                </a:solidFill>
                <a:latin typeface="Roboto"/>
                <a:ea typeface="Roboto"/>
                <a:cs typeface="Roboto"/>
                <a:sym typeface="Roboto"/>
              </a:rPr>
              <a:t>Framework</a:t>
            </a:r>
          </a:p>
          <a:p>
            <a:pPr lvl="0" algn="ctr" rtl="0">
              <a:spcBef>
                <a:spcPts val="0"/>
              </a:spcBef>
              <a:buNone/>
            </a:pPr>
            <a:r>
              <a:rPr lang="en-GB">
                <a:solidFill>
                  <a:srgbClr val="0F9D58"/>
                </a:solidFill>
                <a:latin typeface="Roboto"/>
                <a:ea typeface="Roboto"/>
                <a:cs typeface="Roboto"/>
                <a:sym typeface="Roboto"/>
              </a:rPr>
              <a:t>(Dart)</a:t>
            </a:r>
          </a:p>
        </p:txBody>
      </p:sp>
      <p:sp>
        <p:nvSpPr>
          <p:cNvPr id="256" name="Shape 256"/>
          <p:cNvSpPr/>
          <p:nvPr/>
        </p:nvSpPr>
        <p:spPr>
          <a:xfrm>
            <a:off x="4235225" y="1013850"/>
            <a:ext cx="2182200" cy="278700"/>
          </a:xfrm>
          <a:prstGeom prst="rect">
            <a:avLst/>
          </a:prstGeom>
          <a:solidFill>
            <a:srgbClr val="0F9D58"/>
          </a:solidFill>
          <a:ln>
            <a:noFill/>
          </a:ln>
        </p:spPr>
        <p:txBody>
          <a:bodyPr wrap="square" lIns="91425" tIns="91425" rIns="91425" bIns="91425" anchor="ctr" anchorCtr="0">
            <a:noAutofit/>
          </a:bodyPr>
          <a:lstStyle/>
          <a:p>
            <a:pPr lvl="0" algn="ctr" rtl="0">
              <a:spcBef>
                <a:spcPts val="0"/>
              </a:spcBef>
              <a:buNone/>
            </a:pPr>
            <a:r>
              <a:rPr lang="en-GB">
                <a:solidFill>
                  <a:srgbClr val="FFFFFF"/>
                </a:solidFill>
                <a:latin typeface="Roboto"/>
                <a:ea typeface="Roboto"/>
                <a:cs typeface="Roboto"/>
                <a:sym typeface="Roboto"/>
              </a:rPr>
              <a:t>Cupertino</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Shape 261"/>
          <p:cNvSpPr txBox="1">
            <a:spLocks noGrp="1"/>
          </p:cNvSpPr>
          <p:nvPr>
            <p:ph type="title"/>
          </p:nvPr>
        </p:nvSpPr>
        <p:spPr>
          <a:xfrm>
            <a:off x="598100" y="2152347"/>
            <a:ext cx="8222100" cy="838800"/>
          </a:xfrm>
          <a:prstGeom prst="rect">
            <a:avLst/>
          </a:prstGeom>
        </p:spPr>
        <p:txBody>
          <a:bodyPr wrap="square" lIns="91425" tIns="91425" rIns="91425" bIns="91425" anchor="ctr" anchorCtr="0">
            <a:noAutofit/>
          </a:bodyPr>
          <a:lstStyle/>
          <a:p>
            <a:pPr lvl="0" algn="l" rtl="0">
              <a:spcBef>
                <a:spcPts val="0"/>
              </a:spcBef>
              <a:buNone/>
            </a:pPr>
            <a:r>
              <a:rPr lang="en-GB"/>
              <a:t>Platform Channels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Shape 266"/>
          <p:cNvSpPr txBox="1">
            <a:spLocks noGrp="1"/>
          </p:cNvSpPr>
          <p:nvPr>
            <p:ph type="body" idx="1"/>
          </p:nvPr>
        </p:nvSpPr>
        <p:spPr>
          <a:xfrm>
            <a:off x="4429400" y="902250"/>
            <a:ext cx="4403100" cy="3339000"/>
          </a:xfrm>
          <a:prstGeom prst="rect">
            <a:avLst/>
          </a:prstGeom>
        </p:spPr>
        <p:txBody>
          <a:bodyPr wrap="square" lIns="91425" tIns="91425" rIns="91425" bIns="91425" anchor="ctr" anchorCtr="0">
            <a:noAutofit/>
          </a:bodyPr>
          <a:lstStyle/>
          <a:p>
            <a:pPr lvl="0">
              <a:spcBef>
                <a:spcPts val="0"/>
              </a:spcBef>
              <a:buNone/>
            </a:pPr>
            <a:r>
              <a:rPr lang="en-GB" sz="3000">
                <a:solidFill>
                  <a:schemeClr val="dk1"/>
                </a:solidFill>
              </a:rPr>
              <a:t>Using </a:t>
            </a:r>
            <a:r>
              <a:rPr lang="en-GB" sz="3000">
                <a:solidFill>
                  <a:schemeClr val="dk1"/>
                </a:solidFill>
                <a:highlight>
                  <a:srgbClr val="FDFDFD"/>
                </a:highlight>
              </a:rPr>
              <a:t>platform channels</a:t>
            </a:r>
            <a:r>
              <a:rPr lang="en-GB" sz="3000" b="1">
                <a:solidFill>
                  <a:schemeClr val="dk1"/>
                </a:solidFill>
                <a:highlight>
                  <a:srgbClr val="FDFDFD"/>
                </a:highlight>
              </a:rPr>
              <a:t> </a:t>
            </a:r>
            <a:r>
              <a:rPr lang="en-GB" sz="3000">
                <a:solidFill>
                  <a:schemeClr val="dk1"/>
                </a:solidFill>
              </a:rPr>
              <a:t>allows for receiving method calls and sending back results</a:t>
            </a:r>
          </a:p>
        </p:txBody>
      </p:sp>
      <p:pic>
        <p:nvPicPr>
          <p:cNvPr id="267" name="Shape 267"/>
          <p:cNvPicPr preferRelativeResize="0"/>
          <p:nvPr/>
        </p:nvPicPr>
        <p:blipFill>
          <a:blip r:embed="rId3">
            <a:alphaModFix/>
          </a:blip>
          <a:stretch>
            <a:fillRect/>
          </a:stretch>
        </p:blipFill>
        <p:spPr>
          <a:xfrm>
            <a:off x="360275" y="187834"/>
            <a:ext cx="4069125" cy="4539192"/>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rtl="0">
              <a:spcBef>
                <a:spcPts val="0"/>
              </a:spcBef>
              <a:buNone/>
            </a:pPr>
            <a:r>
              <a:rPr lang="en-GB"/>
              <a:t>Example: Retrieving the battery level*</a:t>
            </a:r>
          </a:p>
        </p:txBody>
      </p:sp>
      <p:sp>
        <p:nvSpPr>
          <p:cNvPr id="273" name="Shape 273"/>
          <p:cNvSpPr/>
          <p:nvPr/>
        </p:nvSpPr>
        <p:spPr>
          <a:xfrm>
            <a:off x="0" y="1559675"/>
            <a:ext cx="8059800" cy="2673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274" name="Shape 274"/>
          <p:cNvSpPr/>
          <p:nvPr/>
        </p:nvSpPr>
        <p:spPr>
          <a:xfrm>
            <a:off x="0" y="2958875"/>
            <a:ext cx="8059800" cy="6864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275" name="Shape 275"/>
          <p:cNvSpPr txBox="1">
            <a:spLocks noGrp="1"/>
          </p:cNvSpPr>
          <p:nvPr>
            <p:ph type="body" idx="1"/>
          </p:nvPr>
        </p:nvSpPr>
        <p:spPr>
          <a:xfrm>
            <a:off x="311700" y="1229875"/>
            <a:ext cx="8520600" cy="3339000"/>
          </a:xfrm>
          <a:prstGeom prst="rect">
            <a:avLst/>
          </a:prstGeom>
        </p:spPr>
        <p:txBody>
          <a:bodyPr wrap="square" lIns="91425" tIns="91425" rIns="91425" bIns="91425" anchor="t" anchorCtr="0">
            <a:noAutofit/>
          </a:bodyPr>
          <a:lstStyle/>
          <a:p>
            <a:pPr marL="127000" marR="127000" lvl="0" indent="0" rtl="0">
              <a:lnSpc>
                <a:spcPct val="150000"/>
              </a:lnSpc>
              <a:spcBef>
                <a:spcPts val="500"/>
              </a:spcBef>
              <a:spcAft>
                <a:spcPts val="500"/>
              </a:spcAft>
              <a:buNone/>
            </a:pPr>
            <a:r>
              <a:rPr lang="en-GB" sz="1000">
                <a:solidFill>
                  <a:srgbClr val="000000"/>
                </a:solidFill>
                <a:latin typeface="Roboto Mono"/>
                <a:ea typeface="Roboto Mono"/>
                <a:cs typeface="Roboto Mono"/>
                <a:sym typeface="Roboto Mono"/>
              </a:rPr>
              <a:t>class MainActivity() : FlutterActivity() {</a:t>
            </a:r>
            <a:br>
              <a:rPr lang="en-GB" sz="1000">
                <a:solidFill>
                  <a:srgbClr val="000000"/>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private val CHANNEL = "samples.flutter.io/battery"</a:t>
            </a:r>
            <a:br>
              <a:rPr lang="en-GB" sz="1000">
                <a:solidFill>
                  <a:srgbClr val="000000"/>
                </a:solidFill>
                <a:latin typeface="Roboto Mono"/>
                <a:ea typeface="Roboto Mono"/>
                <a:cs typeface="Roboto Mono"/>
                <a:sym typeface="Roboto Mono"/>
              </a:rPr>
            </a:b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override fun onCreate(savedInstanceState: Bundle?) {</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super.onCreate(savedInstanceState)</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GeneratedPluginRegistrant.registerWith(this)</a:t>
            </a:r>
            <a:br>
              <a:rPr lang="en-GB" sz="1000">
                <a:solidFill>
                  <a:srgbClr val="000000"/>
                </a:solidFill>
                <a:latin typeface="Roboto Mono"/>
                <a:ea typeface="Roboto Mono"/>
                <a:cs typeface="Roboto Mono"/>
                <a:sym typeface="Roboto Mono"/>
              </a:rPr>
            </a:br>
            <a:br>
              <a:rPr lang="en-GB" sz="1000">
                <a:solidFill>
                  <a:srgbClr val="000000"/>
                </a:solidFill>
                <a:latin typeface="Roboto Mono"/>
                <a:ea typeface="Roboto Mono"/>
                <a:cs typeface="Roboto Mono"/>
                <a:sym typeface="Roboto Mono"/>
              </a:rPr>
            </a:br>
            <a:r>
              <a:rPr lang="en-GB" sz="1000">
                <a:solidFill>
                  <a:srgbClr val="DD4A68"/>
                </a:solidFill>
                <a:latin typeface="Roboto Mono"/>
                <a:ea typeface="Roboto Mono"/>
                <a:cs typeface="Roboto Mono"/>
                <a:sym typeface="Roboto Mono"/>
              </a:rPr>
              <a:t>  </a:t>
            </a:r>
            <a:r>
              <a:rPr lang="en-GB" sz="1000">
                <a:solidFill>
                  <a:srgbClr val="FFFFFF"/>
                </a:solidFill>
                <a:latin typeface="Roboto Mono"/>
                <a:ea typeface="Roboto Mono"/>
                <a:cs typeface="Roboto Mono"/>
                <a:sym typeface="Roboto Mono"/>
              </a:rPr>
              <a:t>  MethodChannel(flutterView, CHANNEL).setMethodCallHandler { call, result -&gt;</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 TODO</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a:t>
            </a:r>
          </a:p>
        </p:txBody>
      </p:sp>
      <p:sp>
        <p:nvSpPr>
          <p:cNvPr id="276" name="Shape 276"/>
          <p:cNvSpPr txBox="1"/>
          <p:nvPr/>
        </p:nvSpPr>
        <p:spPr>
          <a:xfrm>
            <a:off x="305475" y="4358175"/>
            <a:ext cx="5865300" cy="684300"/>
          </a:xfrm>
          <a:prstGeom prst="rect">
            <a:avLst/>
          </a:prstGeom>
          <a:noFill/>
          <a:ln>
            <a:noFill/>
          </a:ln>
        </p:spPr>
        <p:txBody>
          <a:bodyPr wrap="square" lIns="91425" tIns="91425" rIns="91425" bIns="91425" anchor="t" anchorCtr="0">
            <a:noAutofit/>
          </a:bodyPr>
          <a:lstStyle/>
          <a:p>
            <a:pPr lvl="0">
              <a:spcBef>
                <a:spcPts val="0"/>
              </a:spcBef>
              <a:buNone/>
            </a:pPr>
            <a:r>
              <a:rPr lang="en-GB">
                <a:solidFill>
                  <a:schemeClr val="dk1"/>
                </a:solidFill>
                <a:latin typeface="Roboto"/>
                <a:ea typeface="Roboto"/>
                <a:cs typeface="Roboto"/>
                <a:sym typeface="Roboto"/>
              </a:rPr>
              <a:t>* Example written in Kotlin for Android</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Shape 281"/>
          <p:cNvSpPr/>
          <p:nvPr/>
        </p:nvSpPr>
        <p:spPr>
          <a:xfrm>
            <a:off x="0" y="2245475"/>
            <a:ext cx="8059800" cy="2673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282" name="Shape 282"/>
          <p:cNvSpPr/>
          <p:nvPr/>
        </p:nvSpPr>
        <p:spPr>
          <a:xfrm>
            <a:off x="0" y="2702675"/>
            <a:ext cx="8059800" cy="2673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283" name="Shape 283"/>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a:spcBef>
                <a:spcPts val="0"/>
              </a:spcBef>
              <a:buNone/>
            </a:pPr>
            <a:r>
              <a:rPr lang="en-GB"/>
              <a:t>Working with the response argument*</a:t>
            </a:r>
          </a:p>
        </p:txBody>
      </p:sp>
      <p:sp>
        <p:nvSpPr>
          <p:cNvPr id="284" name="Shape 284"/>
          <p:cNvSpPr/>
          <p:nvPr/>
        </p:nvSpPr>
        <p:spPr>
          <a:xfrm>
            <a:off x="0" y="3388475"/>
            <a:ext cx="8059800" cy="2673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285" name="Shape 285"/>
          <p:cNvSpPr txBox="1">
            <a:spLocks noGrp="1"/>
          </p:cNvSpPr>
          <p:nvPr>
            <p:ph type="body" idx="1"/>
          </p:nvPr>
        </p:nvSpPr>
        <p:spPr>
          <a:xfrm>
            <a:off x="311700" y="1229875"/>
            <a:ext cx="8520600" cy="3339000"/>
          </a:xfrm>
          <a:prstGeom prst="rect">
            <a:avLst/>
          </a:prstGeom>
        </p:spPr>
        <p:txBody>
          <a:bodyPr wrap="square" lIns="91425" tIns="91425" rIns="91425" bIns="91425" anchor="t" anchorCtr="0">
            <a:noAutofit/>
          </a:bodyPr>
          <a:lstStyle/>
          <a:p>
            <a:pPr marL="127000" marR="127000" lvl="0" indent="0" rtl="0">
              <a:lnSpc>
                <a:spcPct val="150000"/>
              </a:lnSpc>
              <a:spcBef>
                <a:spcPts val="500"/>
              </a:spcBef>
              <a:spcAft>
                <a:spcPts val="500"/>
              </a:spcAft>
              <a:buNone/>
            </a:pPr>
            <a:r>
              <a:rPr lang="en-GB" sz="1000">
                <a:solidFill>
                  <a:srgbClr val="000000"/>
                </a:solidFill>
                <a:latin typeface="Roboto Mono"/>
                <a:ea typeface="Roboto Mono"/>
                <a:cs typeface="Roboto Mono"/>
                <a:sym typeface="Roboto Mono"/>
              </a:rPr>
              <a:t>MethodChannel(flutterView, CHANNEL).setMethodCallHandler { call, result -&gt;</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if (call.method == "getBatteryLevel") {</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val batteryLevel = getBatteryLevel()</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if (batteryLevel != -1) {</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a:t>
            </a:r>
            <a:r>
              <a:rPr lang="en-GB" sz="1000">
                <a:solidFill>
                  <a:srgbClr val="FFFFFF"/>
                </a:solidFill>
                <a:latin typeface="Roboto Mono"/>
                <a:ea typeface="Roboto Mono"/>
                <a:cs typeface="Roboto Mono"/>
                <a:sym typeface="Roboto Mono"/>
              </a:rPr>
              <a:t>result.success(batteryLevel)</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 else {</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a:t>
            </a:r>
            <a:r>
              <a:rPr lang="en-GB" sz="1000">
                <a:solidFill>
                  <a:srgbClr val="FFFFFF"/>
                </a:solidFill>
                <a:latin typeface="Roboto Mono"/>
                <a:ea typeface="Roboto Mono"/>
                <a:cs typeface="Roboto Mono"/>
                <a:sym typeface="Roboto Mono"/>
              </a:rPr>
              <a:t>result.error("UNAVAILABLE", "Battery level not available.", null)</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 else {</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a:t>
            </a:r>
            <a:r>
              <a:rPr lang="en-GB" sz="1000">
                <a:solidFill>
                  <a:srgbClr val="FFFFFF"/>
                </a:solidFill>
                <a:latin typeface="Roboto Mono"/>
                <a:ea typeface="Roboto Mono"/>
                <a:cs typeface="Roboto Mono"/>
                <a:sym typeface="Roboto Mono"/>
              </a:rPr>
              <a:t>result.notImplemented()</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  }</a:t>
            </a:r>
            <a:br>
              <a:rPr lang="en-GB" sz="1000">
                <a:solidFill>
                  <a:srgbClr val="000000"/>
                </a:solidFill>
                <a:latin typeface="Roboto Mono"/>
                <a:ea typeface="Roboto Mono"/>
                <a:cs typeface="Roboto Mono"/>
                <a:sym typeface="Roboto Mono"/>
              </a:rPr>
            </a:br>
            <a:r>
              <a:rPr lang="en-GB" sz="1000">
                <a:solidFill>
                  <a:srgbClr val="000000"/>
                </a:solidFill>
                <a:latin typeface="Roboto Mono"/>
                <a:ea typeface="Roboto Mono"/>
                <a:cs typeface="Roboto Mono"/>
                <a:sym typeface="Roboto Mono"/>
              </a:rPr>
              <a:t>}</a:t>
            </a:r>
          </a:p>
        </p:txBody>
      </p:sp>
      <p:sp>
        <p:nvSpPr>
          <p:cNvPr id="286" name="Shape 286"/>
          <p:cNvSpPr txBox="1"/>
          <p:nvPr/>
        </p:nvSpPr>
        <p:spPr>
          <a:xfrm>
            <a:off x="305475" y="4358175"/>
            <a:ext cx="5865300" cy="684300"/>
          </a:xfrm>
          <a:prstGeom prst="rect">
            <a:avLst/>
          </a:prstGeom>
          <a:noFill/>
          <a:ln>
            <a:noFill/>
          </a:ln>
        </p:spPr>
        <p:txBody>
          <a:bodyPr wrap="square" lIns="91425" tIns="91425" rIns="91425" bIns="91425" anchor="t" anchorCtr="0">
            <a:noAutofit/>
          </a:bodyPr>
          <a:lstStyle/>
          <a:p>
            <a:pPr lvl="0" rtl="0">
              <a:spcBef>
                <a:spcPts val="0"/>
              </a:spcBef>
              <a:buNone/>
            </a:pPr>
            <a:r>
              <a:rPr lang="en-GB">
                <a:solidFill>
                  <a:schemeClr val="dk1"/>
                </a:solidFill>
                <a:latin typeface="Roboto"/>
                <a:ea typeface="Roboto"/>
                <a:cs typeface="Roboto"/>
                <a:sym typeface="Roboto"/>
              </a:rPr>
              <a:t>* Example written in Kotlin for Android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rtl="0">
              <a:spcBef>
                <a:spcPts val="0"/>
              </a:spcBef>
              <a:buNone/>
            </a:pPr>
            <a:r>
              <a:rPr lang="en-GB"/>
              <a:t>Who is Flutter for?</a:t>
            </a:r>
          </a:p>
        </p:txBody>
      </p:sp>
      <p:sp>
        <p:nvSpPr>
          <p:cNvPr id="100" name="Shape 100"/>
          <p:cNvSpPr txBox="1">
            <a:spLocks noGrp="1"/>
          </p:cNvSpPr>
          <p:nvPr>
            <p:ph type="body" idx="1"/>
          </p:nvPr>
        </p:nvSpPr>
        <p:spPr>
          <a:xfrm>
            <a:off x="311700" y="1229875"/>
            <a:ext cx="7898400" cy="3339000"/>
          </a:xfrm>
          <a:prstGeom prst="rect">
            <a:avLst/>
          </a:prstGeom>
        </p:spPr>
        <p:txBody>
          <a:bodyPr wrap="square" lIns="91425" tIns="91425" rIns="91425" bIns="91425" anchor="t" anchorCtr="0">
            <a:noAutofit/>
          </a:bodyPr>
          <a:lstStyle/>
          <a:p>
            <a:pPr lvl="0">
              <a:spcBef>
                <a:spcPts val="0"/>
              </a:spcBef>
              <a:buNone/>
            </a:pPr>
            <a:r>
              <a:rPr lang="en-GB" b="1"/>
              <a:t>Designers </a:t>
            </a:r>
            <a:r>
              <a:rPr lang="en-GB"/>
              <a:t>converge on a brand-driven experience on Android and iOS</a:t>
            </a:r>
          </a:p>
          <a:p>
            <a:pPr lvl="0">
              <a:spcBef>
                <a:spcPts val="0"/>
              </a:spcBef>
              <a:buNone/>
            </a:pPr>
            <a:r>
              <a:rPr lang="en-GB" b="1"/>
              <a:t>Prototypers </a:t>
            </a:r>
            <a:r>
              <a:rPr lang="en-GB"/>
              <a:t>enjoy a high-fidelity and fast way to build working prototypes. </a:t>
            </a:r>
          </a:p>
          <a:p>
            <a:pPr lvl="0" rtl="0">
              <a:spcBef>
                <a:spcPts val="0"/>
              </a:spcBef>
              <a:buNone/>
            </a:pPr>
            <a:r>
              <a:rPr lang="en-GB" b="1"/>
              <a:t>Developers </a:t>
            </a:r>
            <a:r>
              <a:rPr lang="en-GB"/>
              <a:t>benefit from fantastic developer tools, an easy-to-use language, a rich set of widgets and great IDE support. Flutter frees up valuable time for working on features and delightful experiences.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Shape 291"/>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a:spcBef>
                <a:spcPts val="0"/>
              </a:spcBef>
              <a:buNone/>
            </a:pPr>
            <a:r>
              <a:rPr lang="en-GB"/>
              <a:t>Flutter-side invocation of platform methods</a:t>
            </a:r>
          </a:p>
        </p:txBody>
      </p:sp>
      <p:sp>
        <p:nvSpPr>
          <p:cNvPr id="292" name="Shape 292"/>
          <p:cNvSpPr/>
          <p:nvPr/>
        </p:nvSpPr>
        <p:spPr>
          <a:xfrm>
            <a:off x="0" y="2186950"/>
            <a:ext cx="8059800" cy="2673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293" name="Shape 293"/>
          <p:cNvSpPr/>
          <p:nvPr/>
        </p:nvSpPr>
        <p:spPr>
          <a:xfrm>
            <a:off x="0" y="3329175"/>
            <a:ext cx="8059800" cy="2673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294" name="Shape 294"/>
          <p:cNvSpPr txBox="1">
            <a:spLocks noGrp="1"/>
          </p:cNvSpPr>
          <p:nvPr>
            <p:ph type="body" idx="1"/>
          </p:nvPr>
        </p:nvSpPr>
        <p:spPr>
          <a:xfrm>
            <a:off x="311700" y="1229875"/>
            <a:ext cx="8520600" cy="3339000"/>
          </a:xfrm>
          <a:prstGeom prst="rect">
            <a:avLst/>
          </a:prstGeom>
        </p:spPr>
        <p:txBody>
          <a:bodyPr wrap="square" lIns="91425" tIns="91425" rIns="91425" bIns="91425" anchor="t" anchorCtr="0">
            <a:noAutofit/>
          </a:bodyPr>
          <a:lstStyle/>
          <a:p>
            <a:pPr lvl="0">
              <a:lnSpc>
                <a:spcPct val="150000"/>
              </a:lnSpc>
              <a:spcBef>
                <a:spcPts val="0"/>
              </a:spcBef>
              <a:spcAft>
                <a:spcPts val="0"/>
              </a:spcAft>
              <a:buNone/>
            </a:pPr>
            <a:r>
              <a:rPr lang="en-GB" sz="1000">
                <a:latin typeface="Roboto Mono"/>
                <a:ea typeface="Roboto Mono"/>
                <a:cs typeface="Roboto Mono"/>
                <a:sym typeface="Roboto Mono"/>
              </a:rPr>
              <a:t>String _batteryLevel = 'Unknown battery level.';</a:t>
            </a:r>
          </a:p>
          <a:p>
            <a:pPr lvl="0">
              <a:lnSpc>
                <a:spcPct val="150000"/>
              </a:lnSpc>
              <a:spcBef>
                <a:spcPts val="0"/>
              </a:spcBef>
              <a:spcAft>
                <a:spcPts val="0"/>
              </a:spcAft>
              <a:buNone/>
            </a:pPr>
            <a:r>
              <a:rPr lang="en-GB" sz="1000">
                <a:latin typeface="Roboto Mono"/>
                <a:ea typeface="Roboto Mono"/>
                <a:cs typeface="Roboto Mono"/>
                <a:sym typeface="Roboto Mono"/>
              </a:rPr>
              <a:t>Future&lt;Null&gt; _getBatteryLevel() async {</a:t>
            </a:r>
          </a:p>
          <a:p>
            <a:pPr marL="0" lvl="0" indent="0">
              <a:lnSpc>
                <a:spcPct val="150000"/>
              </a:lnSpc>
              <a:spcBef>
                <a:spcPts val="0"/>
              </a:spcBef>
              <a:spcAft>
                <a:spcPts val="0"/>
              </a:spcAft>
              <a:buNone/>
            </a:pPr>
            <a:r>
              <a:rPr lang="en-GB" sz="1000">
                <a:latin typeface="Roboto Mono"/>
                <a:ea typeface="Roboto Mono"/>
                <a:cs typeface="Roboto Mono"/>
                <a:sym typeface="Roboto Mono"/>
              </a:rPr>
              <a:t>  String batteryLevel;</a:t>
            </a:r>
          </a:p>
          <a:p>
            <a:pPr lvl="0">
              <a:lnSpc>
                <a:spcPct val="150000"/>
              </a:lnSpc>
              <a:spcBef>
                <a:spcPts val="0"/>
              </a:spcBef>
              <a:spcAft>
                <a:spcPts val="0"/>
              </a:spcAft>
              <a:buNone/>
            </a:pPr>
            <a:r>
              <a:rPr lang="en-GB" sz="1000">
                <a:latin typeface="Roboto Mono"/>
                <a:ea typeface="Roboto Mono"/>
                <a:cs typeface="Roboto Mono"/>
                <a:sym typeface="Roboto Mono"/>
              </a:rPr>
              <a:t>  try {</a:t>
            </a:r>
          </a:p>
          <a:p>
            <a:pPr lvl="0">
              <a:lnSpc>
                <a:spcPct val="150000"/>
              </a:lnSpc>
              <a:spcBef>
                <a:spcPts val="0"/>
              </a:spcBef>
              <a:spcAft>
                <a:spcPts val="0"/>
              </a:spcAft>
              <a:buNone/>
            </a:pPr>
            <a:r>
              <a:rPr lang="en-GB" sz="1000">
                <a:latin typeface="Roboto Mono"/>
                <a:ea typeface="Roboto Mono"/>
                <a:cs typeface="Roboto Mono"/>
                <a:sym typeface="Roboto Mono"/>
              </a:rPr>
              <a:t>    </a:t>
            </a:r>
            <a:r>
              <a:rPr lang="en-GB" sz="1000">
                <a:solidFill>
                  <a:srgbClr val="FFFFFF"/>
                </a:solidFill>
                <a:latin typeface="Roboto Mono"/>
                <a:ea typeface="Roboto Mono"/>
                <a:cs typeface="Roboto Mono"/>
                <a:sym typeface="Roboto Mono"/>
              </a:rPr>
              <a:t>final int result = await platform.invokeMethod('getBatteryLevel');</a:t>
            </a:r>
          </a:p>
          <a:p>
            <a:pPr lvl="0">
              <a:lnSpc>
                <a:spcPct val="150000"/>
              </a:lnSpc>
              <a:spcBef>
                <a:spcPts val="0"/>
              </a:spcBef>
              <a:spcAft>
                <a:spcPts val="0"/>
              </a:spcAft>
              <a:buNone/>
            </a:pPr>
            <a:r>
              <a:rPr lang="en-GB" sz="1000">
                <a:latin typeface="Roboto Mono"/>
                <a:ea typeface="Roboto Mono"/>
                <a:cs typeface="Roboto Mono"/>
                <a:sym typeface="Roboto Mono"/>
              </a:rPr>
              <a:t>    batteryLevel = 'Battery level at $result % .';</a:t>
            </a:r>
          </a:p>
          <a:p>
            <a:pPr lvl="0">
              <a:lnSpc>
                <a:spcPct val="150000"/>
              </a:lnSpc>
              <a:spcBef>
                <a:spcPts val="0"/>
              </a:spcBef>
              <a:spcAft>
                <a:spcPts val="0"/>
              </a:spcAft>
              <a:buNone/>
            </a:pPr>
            <a:r>
              <a:rPr lang="en-GB" sz="1000">
                <a:latin typeface="Roboto Mono"/>
                <a:ea typeface="Roboto Mono"/>
                <a:cs typeface="Roboto Mono"/>
                <a:sym typeface="Roboto Mono"/>
              </a:rPr>
              <a:t>  } on PlatformException catch (e) {</a:t>
            </a:r>
          </a:p>
          <a:p>
            <a:pPr lvl="0">
              <a:lnSpc>
                <a:spcPct val="150000"/>
              </a:lnSpc>
              <a:spcBef>
                <a:spcPts val="0"/>
              </a:spcBef>
              <a:spcAft>
                <a:spcPts val="0"/>
              </a:spcAft>
              <a:buNone/>
            </a:pPr>
            <a:r>
              <a:rPr lang="en-GB" sz="1000">
                <a:latin typeface="Roboto Mono"/>
                <a:ea typeface="Roboto Mono"/>
                <a:cs typeface="Roboto Mono"/>
                <a:sym typeface="Roboto Mono"/>
              </a:rPr>
              <a:t>    batteryLevel = "Failed to get battery level: '${e.message}'.";</a:t>
            </a:r>
          </a:p>
          <a:p>
            <a:pPr lvl="0">
              <a:lnSpc>
                <a:spcPct val="150000"/>
              </a:lnSpc>
              <a:spcBef>
                <a:spcPts val="0"/>
              </a:spcBef>
              <a:spcAft>
                <a:spcPts val="0"/>
              </a:spcAft>
              <a:buNone/>
            </a:pPr>
            <a:r>
              <a:rPr lang="en-GB" sz="1000">
                <a:latin typeface="Roboto Mono"/>
                <a:ea typeface="Roboto Mono"/>
                <a:cs typeface="Roboto Mono"/>
                <a:sym typeface="Roboto Mono"/>
              </a:rPr>
              <a:t>  }</a:t>
            </a:r>
          </a:p>
          <a:p>
            <a:pPr lvl="0">
              <a:lnSpc>
                <a:spcPct val="150000"/>
              </a:lnSpc>
              <a:spcBef>
                <a:spcPts val="0"/>
              </a:spcBef>
              <a:spcAft>
                <a:spcPts val="0"/>
              </a:spcAft>
              <a:buNone/>
            </a:pPr>
            <a:r>
              <a:rPr lang="en-GB" sz="1000">
                <a:solidFill>
                  <a:srgbClr val="FFFFFF"/>
                </a:solidFill>
                <a:latin typeface="Roboto Mono"/>
                <a:ea typeface="Roboto Mono"/>
                <a:cs typeface="Roboto Mono"/>
                <a:sym typeface="Roboto Mono"/>
              </a:rPr>
              <a:t>  setState(() {</a:t>
            </a:r>
          </a:p>
          <a:p>
            <a:pPr lvl="0">
              <a:lnSpc>
                <a:spcPct val="150000"/>
              </a:lnSpc>
              <a:spcBef>
                <a:spcPts val="0"/>
              </a:spcBef>
              <a:spcAft>
                <a:spcPts val="0"/>
              </a:spcAft>
              <a:buNone/>
            </a:pPr>
            <a:r>
              <a:rPr lang="en-GB" sz="1000">
                <a:latin typeface="Roboto Mono"/>
                <a:ea typeface="Roboto Mono"/>
                <a:cs typeface="Roboto Mono"/>
                <a:sym typeface="Roboto Mono"/>
              </a:rPr>
              <a:t>    _batteryLevel = batteryLevel;</a:t>
            </a:r>
          </a:p>
          <a:p>
            <a:pPr lvl="0">
              <a:lnSpc>
                <a:spcPct val="150000"/>
              </a:lnSpc>
              <a:spcBef>
                <a:spcPts val="0"/>
              </a:spcBef>
              <a:spcAft>
                <a:spcPts val="0"/>
              </a:spcAft>
              <a:buNone/>
            </a:pPr>
            <a:r>
              <a:rPr lang="en-GB" sz="1000">
                <a:latin typeface="Roboto Mono"/>
                <a:ea typeface="Roboto Mono"/>
                <a:cs typeface="Roboto Mono"/>
                <a:sym typeface="Roboto Mono"/>
              </a:rPr>
              <a:t>  });</a:t>
            </a:r>
          </a:p>
          <a:p>
            <a:pPr lvl="0">
              <a:lnSpc>
                <a:spcPct val="150000"/>
              </a:lnSpc>
              <a:spcBef>
                <a:spcPts val="0"/>
              </a:spcBef>
              <a:spcAft>
                <a:spcPts val="0"/>
              </a:spcAft>
              <a:buNone/>
            </a:pPr>
            <a:r>
              <a:rPr lang="en-GB" sz="1000">
                <a:latin typeface="Roboto Mono"/>
                <a:ea typeface="Roboto Mono"/>
                <a:cs typeface="Roboto Mono"/>
                <a:sym typeface="Roboto Mono"/>
              </a:rPr>
              <a:t>}</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Shape 299"/>
          <p:cNvSpPr txBox="1">
            <a:spLocks noGrp="1"/>
          </p:cNvSpPr>
          <p:nvPr>
            <p:ph type="title"/>
          </p:nvPr>
        </p:nvSpPr>
        <p:spPr>
          <a:xfrm>
            <a:off x="598100" y="2152347"/>
            <a:ext cx="8222100" cy="838800"/>
          </a:xfrm>
          <a:prstGeom prst="rect">
            <a:avLst/>
          </a:prstGeom>
        </p:spPr>
        <p:txBody>
          <a:bodyPr wrap="square" lIns="91425" tIns="91425" rIns="91425" bIns="91425" anchor="ctr" anchorCtr="0">
            <a:noAutofit/>
          </a:bodyPr>
          <a:lstStyle/>
          <a:p>
            <a:pPr lvl="0" rtl="0">
              <a:spcBef>
                <a:spcPts val="0"/>
              </a:spcBef>
              <a:buNone/>
            </a:pPr>
            <a:r>
              <a:rPr lang="en-GB"/>
              <a:t>Optimized for Performance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490250" y="526350"/>
            <a:ext cx="8462400" cy="4090800"/>
          </a:xfrm>
          <a:prstGeom prst="rect">
            <a:avLst/>
          </a:prstGeom>
        </p:spPr>
        <p:txBody>
          <a:bodyPr wrap="square" lIns="91425" tIns="91425" rIns="91425" bIns="91425" anchor="ctr" anchorCtr="0">
            <a:noAutofit/>
          </a:bodyPr>
          <a:lstStyle/>
          <a:p>
            <a:pPr marL="457200" lvl="0" indent="-533400">
              <a:spcBef>
                <a:spcPts val="0"/>
              </a:spcBef>
              <a:spcAft>
                <a:spcPts val="0"/>
              </a:spcAft>
              <a:buSzPct val="100000"/>
              <a:buChar char="-"/>
            </a:pPr>
            <a:r>
              <a:rPr lang="en-GB"/>
              <a:t>Compiles to Native Code</a:t>
            </a:r>
          </a:p>
          <a:p>
            <a:pPr marL="457200" lvl="0" indent="-533400" rtl="0">
              <a:spcBef>
                <a:spcPts val="0"/>
              </a:spcBef>
              <a:spcAft>
                <a:spcPts val="0"/>
              </a:spcAft>
              <a:buSzPct val="100000"/>
              <a:buChar char="-"/>
            </a:pPr>
            <a:r>
              <a:rPr lang="en-GB"/>
              <a:t>No reliance on OEM widgets</a:t>
            </a:r>
          </a:p>
          <a:p>
            <a:pPr marL="457200" lvl="0" indent="-533400" rtl="0">
              <a:spcBef>
                <a:spcPts val="0"/>
              </a:spcBef>
              <a:spcAft>
                <a:spcPts val="0"/>
              </a:spcAft>
              <a:buSzPct val="100000"/>
              <a:buChar char="-"/>
            </a:pPr>
            <a:r>
              <a:rPr lang="en-GB"/>
              <a:t>No bridge needed</a:t>
            </a:r>
          </a:p>
          <a:p>
            <a:pPr marL="457200" lvl="0" indent="-533400" rtl="0">
              <a:spcBef>
                <a:spcPts val="0"/>
              </a:spcBef>
              <a:buSzPct val="100000"/>
              <a:buChar char="-"/>
            </a:pPr>
            <a:r>
              <a:rPr lang="en-GB"/>
              <a:t>Structural Repainting</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Shape 309"/>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a:spcBef>
                <a:spcPts val="0"/>
              </a:spcBef>
              <a:buNone/>
            </a:pPr>
            <a:r>
              <a:rPr lang="en-GB"/>
              <a:t>Reactive Frameworks on the Web</a:t>
            </a:r>
          </a:p>
        </p:txBody>
      </p:sp>
      <p:sp>
        <p:nvSpPr>
          <p:cNvPr id="310" name="Shape 310"/>
          <p:cNvSpPr/>
          <p:nvPr/>
        </p:nvSpPr>
        <p:spPr>
          <a:xfrm>
            <a:off x="2255675" y="1988600"/>
            <a:ext cx="1089900" cy="1520100"/>
          </a:xfrm>
          <a:prstGeom prst="rect">
            <a:avLst/>
          </a:prstGeom>
          <a:solidFill>
            <a:schemeClr val="dk1"/>
          </a:solidFill>
          <a:ln>
            <a:noFill/>
          </a:ln>
        </p:spPr>
        <p:txBody>
          <a:bodyPr wrap="square" lIns="91425" tIns="91425" rIns="91425" bIns="91425" anchor="ctr" anchorCtr="0">
            <a:noAutofit/>
          </a:bodyPr>
          <a:lstStyle/>
          <a:p>
            <a:pPr lvl="0" algn="ctr">
              <a:spcBef>
                <a:spcPts val="0"/>
              </a:spcBef>
              <a:buNone/>
            </a:pPr>
            <a:r>
              <a:rPr lang="en-GB">
                <a:solidFill>
                  <a:srgbClr val="FFFFFF"/>
                </a:solidFill>
              </a:rPr>
              <a:t>Compare</a:t>
            </a:r>
          </a:p>
          <a:p>
            <a:pPr lvl="0" algn="ctr">
              <a:spcBef>
                <a:spcPts val="0"/>
              </a:spcBef>
              <a:buNone/>
            </a:pPr>
            <a:r>
              <a:rPr lang="en-GB">
                <a:solidFill>
                  <a:srgbClr val="FFFFFF"/>
                </a:solidFill>
              </a:rPr>
              <a:t>Update</a:t>
            </a:r>
          </a:p>
        </p:txBody>
      </p:sp>
      <p:sp>
        <p:nvSpPr>
          <p:cNvPr id="311" name="Shape 311"/>
          <p:cNvSpPr/>
          <p:nvPr/>
        </p:nvSpPr>
        <p:spPr>
          <a:xfrm>
            <a:off x="4971975" y="1988600"/>
            <a:ext cx="1089900" cy="1520100"/>
          </a:xfrm>
          <a:prstGeom prst="rect">
            <a:avLst/>
          </a:prstGeom>
          <a:solidFill>
            <a:schemeClr val="accent3"/>
          </a:solidFill>
          <a:ln>
            <a:noFill/>
          </a:ln>
        </p:spPr>
        <p:txBody>
          <a:bodyPr wrap="square" lIns="91425" tIns="91425" rIns="91425" bIns="91425" anchor="ctr" anchorCtr="0">
            <a:noAutofit/>
          </a:bodyPr>
          <a:lstStyle/>
          <a:p>
            <a:pPr lvl="0" algn="ctr">
              <a:spcBef>
                <a:spcPts val="0"/>
              </a:spcBef>
              <a:buNone/>
            </a:pPr>
            <a:r>
              <a:rPr lang="en-GB">
                <a:solidFill>
                  <a:srgbClr val="FFFFFF"/>
                </a:solidFill>
              </a:rPr>
              <a:t>Real</a:t>
            </a:r>
          </a:p>
          <a:p>
            <a:pPr lvl="0" algn="ctr">
              <a:spcBef>
                <a:spcPts val="0"/>
              </a:spcBef>
              <a:buNone/>
            </a:pPr>
            <a:r>
              <a:rPr lang="en-GB">
                <a:solidFill>
                  <a:srgbClr val="FFFFFF"/>
                </a:solidFill>
              </a:rPr>
              <a:t>DOM</a:t>
            </a:r>
          </a:p>
        </p:txBody>
      </p:sp>
      <p:cxnSp>
        <p:nvCxnSpPr>
          <p:cNvPr id="312" name="Shape 312"/>
          <p:cNvCxnSpPr/>
          <p:nvPr/>
        </p:nvCxnSpPr>
        <p:spPr>
          <a:xfrm>
            <a:off x="4158775" y="1529675"/>
            <a:ext cx="0" cy="2715300"/>
          </a:xfrm>
          <a:prstGeom prst="straightConnector1">
            <a:avLst/>
          </a:prstGeom>
          <a:noFill/>
          <a:ln w="19050" cap="flat" cmpd="sng">
            <a:solidFill>
              <a:srgbClr val="111111"/>
            </a:solidFill>
            <a:prstDash val="lgDash"/>
            <a:round/>
            <a:headEnd type="none" w="lg" len="lg"/>
            <a:tailEnd type="none" w="lg" len="lg"/>
          </a:ln>
        </p:spPr>
      </p:cxnSp>
      <p:sp>
        <p:nvSpPr>
          <p:cNvPr id="313" name="Shape 313"/>
          <p:cNvSpPr/>
          <p:nvPr/>
        </p:nvSpPr>
        <p:spPr>
          <a:xfrm>
            <a:off x="697900" y="1988575"/>
            <a:ext cx="1089900" cy="1520100"/>
          </a:xfrm>
          <a:prstGeom prst="rect">
            <a:avLst/>
          </a:prstGeom>
          <a:solidFill>
            <a:schemeClr val="dk1"/>
          </a:solidFill>
          <a:ln>
            <a:noFill/>
          </a:ln>
        </p:spPr>
        <p:txBody>
          <a:bodyPr wrap="square" lIns="91425" tIns="91425" rIns="91425" bIns="91425" anchor="ctr" anchorCtr="0">
            <a:noAutofit/>
          </a:bodyPr>
          <a:lstStyle/>
          <a:p>
            <a:pPr lvl="0" algn="ctr">
              <a:spcBef>
                <a:spcPts val="0"/>
              </a:spcBef>
              <a:buNone/>
            </a:pPr>
            <a:r>
              <a:rPr lang="en-GB">
                <a:solidFill>
                  <a:srgbClr val="FFFFFF"/>
                </a:solidFill>
              </a:rPr>
              <a:t>Virtual DOM</a:t>
            </a:r>
          </a:p>
        </p:txBody>
      </p:sp>
      <p:sp>
        <p:nvSpPr>
          <p:cNvPr id="314" name="Shape 314"/>
          <p:cNvSpPr txBox="1"/>
          <p:nvPr/>
        </p:nvSpPr>
        <p:spPr>
          <a:xfrm>
            <a:off x="697775" y="1215350"/>
            <a:ext cx="2647800" cy="642600"/>
          </a:xfrm>
          <a:prstGeom prst="rect">
            <a:avLst/>
          </a:prstGeom>
          <a:noFill/>
          <a:ln>
            <a:noFill/>
          </a:ln>
        </p:spPr>
        <p:txBody>
          <a:bodyPr wrap="square" lIns="91425" tIns="91425" rIns="91425" bIns="91425" anchor="ctr" anchorCtr="0">
            <a:noAutofit/>
          </a:bodyPr>
          <a:lstStyle/>
          <a:p>
            <a:pPr lvl="0" algn="ctr">
              <a:spcBef>
                <a:spcPts val="0"/>
              </a:spcBef>
              <a:buNone/>
            </a:pPr>
            <a:r>
              <a:rPr lang="en-GB" sz="2400">
                <a:solidFill>
                  <a:schemeClr val="dk1"/>
                </a:solidFill>
                <a:latin typeface="Roboto"/>
                <a:ea typeface="Roboto"/>
                <a:cs typeface="Roboto"/>
                <a:sym typeface="Roboto"/>
              </a:rPr>
              <a:t>Application</a:t>
            </a:r>
          </a:p>
        </p:txBody>
      </p:sp>
      <p:sp>
        <p:nvSpPr>
          <p:cNvPr id="315" name="Shape 315"/>
          <p:cNvSpPr txBox="1"/>
          <p:nvPr/>
        </p:nvSpPr>
        <p:spPr>
          <a:xfrm>
            <a:off x="4971975" y="1215350"/>
            <a:ext cx="2647800" cy="642600"/>
          </a:xfrm>
          <a:prstGeom prst="rect">
            <a:avLst/>
          </a:prstGeom>
          <a:noFill/>
          <a:ln>
            <a:noFill/>
          </a:ln>
        </p:spPr>
        <p:txBody>
          <a:bodyPr wrap="square" lIns="91425" tIns="91425" rIns="91425" bIns="91425" anchor="ctr" anchorCtr="0">
            <a:noAutofit/>
          </a:bodyPr>
          <a:lstStyle/>
          <a:p>
            <a:pPr lvl="0" algn="ctr" rtl="0">
              <a:spcBef>
                <a:spcPts val="0"/>
              </a:spcBef>
              <a:buNone/>
            </a:pPr>
            <a:r>
              <a:rPr lang="en-GB" sz="2400">
                <a:solidFill>
                  <a:schemeClr val="dk1"/>
                </a:solidFill>
                <a:latin typeface="Roboto"/>
                <a:ea typeface="Roboto"/>
                <a:cs typeface="Roboto"/>
                <a:sym typeface="Roboto"/>
              </a:rPr>
              <a:t>Platform</a:t>
            </a:r>
          </a:p>
        </p:txBody>
      </p:sp>
      <p:sp>
        <p:nvSpPr>
          <p:cNvPr id="316" name="Shape 316"/>
          <p:cNvSpPr/>
          <p:nvPr/>
        </p:nvSpPr>
        <p:spPr>
          <a:xfrm>
            <a:off x="6587125" y="1988575"/>
            <a:ext cx="363300" cy="1520100"/>
          </a:xfrm>
          <a:prstGeom prst="rect">
            <a:avLst/>
          </a:prstGeom>
          <a:solidFill>
            <a:schemeClr val="accent3"/>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Rende</a:t>
            </a:r>
          </a:p>
          <a:p>
            <a:pPr lvl="0" algn="ctr">
              <a:spcBef>
                <a:spcPts val="0"/>
              </a:spcBef>
              <a:buNone/>
            </a:pPr>
            <a:r>
              <a:rPr lang="en-GB">
                <a:solidFill>
                  <a:srgbClr val="FFFFFF"/>
                </a:solidFill>
              </a:rPr>
              <a:t>r</a:t>
            </a:r>
          </a:p>
        </p:txBody>
      </p:sp>
      <p:sp>
        <p:nvSpPr>
          <p:cNvPr id="317" name="Shape 317"/>
          <p:cNvSpPr/>
          <p:nvPr/>
        </p:nvSpPr>
        <p:spPr>
          <a:xfrm>
            <a:off x="6998225" y="1988600"/>
            <a:ext cx="1089900" cy="726600"/>
          </a:xfrm>
          <a:prstGeom prst="rect">
            <a:avLst/>
          </a:prstGeom>
          <a:solidFill>
            <a:schemeClr val="accent3"/>
          </a:solidFill>
          <a:ln>
            <a:noFill/>
          </a:ln>
        </p:spPr>
        <p:txBody>
          <a:bodyPr wrap="square" lIns="91425" tIns="91425" rIns="91425" bIns="91425" anchor="ctr" anchorCtr="0">
            <a:noAutofit/>
          </a:bodyPr>
          <a:lstStyle/>
          <a:p>
            <a:pPr lvl="0" algn="ctr">
              <a:spcBef>
                <a:spcPts val="0"/>
              </a:spcBef>
              <a:buNone/>
            </a:pPr>
            <a:r>
              <a:rPr lang="en-GB">
                <a:solidFill>
                  <a:srgbClr val="FFFFFF"/>
                </a:solidFill>
              </a:rPr>
              <a:t>Canvas</a:t>
            </a:r>
          </a:p>
        </p:txBody>
      </p:sp>
      <p:sp>
        <p:nvSpPr>
          <p:cNvPr id="318" name="Shape 318"/>
          <p:cNvSpPr/>
          <p:nvPr/>
        </p:nvSpPr>
        <p:spPr>
          <a:xfrm>
            <a:off x="6998225" y="2782100"/>
            <a:ext cx="1089900" cy="726600"/>
          </a:xfrm>
          <a:prstGeom prst="rect">
            <a:avLst/>
          </a:prstGeom>
          <a:solidFill>
            <a:schemeClr val="accent3"/>
          </a:solidFill>
          <a:ln>
            <a:noFill/>
          </a:ln>
        </p:spPr>
        <p:txBody>
          <a:bodyPr wrap="square" lIns="91425" tIns="91425" rIns="91425" bIns="91425" anchor="ctr" anchorCtr="0">
            <a:noAutofit/>
          </a:bodyPr>
          <a:lstStyle/>
          <a:p>
            <a:pPr lvl="0" algn="ctr">
              <a:spcBef>
                <a:spcPts val="0"/>
              </a:spcBef>
              <a:buNone/>
            </a:pPr>
            <a:r>
              <a:rPr lang="en-GB">
                <a:solidFill>
                  <a:srgbClr val="FFFFFF"/>
                </a:solidFill>
              </a:rPr>
              <a:t>Events</a:t>
            </a:r>
          </a:p>
        </p:txBody>
      </p:sp>
      <p:cxnSp>
        <p:nvCxnSpPr>
          <p:cNvPr id="319" name="Shape 319"/>
          <p:cNvCxnSpPr>
            <a:stCxn id="313" idx="3"/>
            <a:endCxn id="310" idx="1"/>
          </p:cNvCxnSpPr>
          <p:nvPr/>
        </p:nvCxnSpPr>
        <p:spPr>
          <a:xfrm>
            <a:off x="1787800" y="2748625"/>
            <a:ext cx="468000" cy="0"/>
          </a:xfrm>
          <a:prstGeom prst="straightConnector1">
            <a:avLst/>
          </a:prstGeom>
          <a:noFill/>
          <a:ln w="28575" cap="flat" cmpd="sng">
            <a:solidFill>
              <a:schemeClr val="dk2"/>
            </a:solidFill>
            <a:prstDash val="solid"/>
            <a:round/>
            <a:headEnd type="triangle" w="lg" len="lg"/>
            <a:tailEnd type="triangle" w="lg" len="lg"/>
          </a:ln>
        </p:spPr>
      </p:cxnSp>
      <p:cxnSp>
        <p:nvCxnSpPr>
          <p:cNvPr id="320" name="Shape 320"/>
          <p:cNvCxnSpPr>
            <a:stCxn id="310" idx="3"/>
            <a:endCxn id="311" idx="1"/>
          </p:cNvCxnSpPr>
          <p:nvPr/>
        </p:nvCxnSpPr>
        <p:spPr>
          <a:xfrm>
            <a:off x="3345575" y="2748650"/>
            <a:ext cx="1626300" cy="0"/>
          </a:xfrm>
          <a:prstGeom prst="straightConnector1">
            <a:avLst/>
          </a:prstGeom>
          <a:noFill/>
          <a:ln w="28575" cap="flat" cmpd="sng">
            <a:solidFill>
              <a:schemeClr val="dk2"/>
            </a:solidFill>
            <a:prstDash val="solid"/>
            <a:round/>
            <a:headEnd type="triangle" w="lg" len="lg"/>
            <a:tailEnd type="triangle" w="lg" len="lg"/>
          </a:ln>
        </p:spPr>
      </p:cxnSp>
      <p:cxnSp>
        <p:nvCxnSpPr>
          <p:cNvPr id="321" name="Shape 321"/>
          <p:cNvCxnSpPr>
            <a:stCxn id="311" idx="3"/>
            <a:endCxn id="316" idx="1"/>
          </p:cNvCxnSpPr>
          <p:nvPr/>
        </p:nvCxnSpPr>
        <p:spPr>
          <a:xfrm>
            <a:off x="6061875" y="2748650"/>
            <a:ext cx="525300" cy="0"/>
          </a:xfrm>
          <a:prstGeom prst="straightConnector1">
            <a:avLst/>
          </a:prstGeom>
          <a:noFill/>
          <a:ln w="28575" cap="flat" cmpd="sng">
            <a:solidFill>
              <a:schemeClr val="dk2"/>
            </a:solidFill>
            <a:prstDash val="solid"/>
            <a:round/>
            <a:headEnd type="triangle" w="lg" len="lg"/>
            <a:tailEnd type="triangle" w="lg" len="lg"/>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rtl="0">
              <a:spcBef>
                <a:spcPts val="0"/>
              </a:spcBef>
              <a:buNone/>
            </a:pPr>
            <a:r>
              <a:rPr lang="en-GB"/>
              <a:t>Reactive Frameworks on Mobile</a:t>
            </a:r>
          </a:p>
        </p:txBody>
      </p:sp>
      <p:sp>
        <p:nvSpPr>
          <p:cNvPr id="327" name="Shape 327"/>
          <p:cNvSpPr/>
          <p:nvPr/>
        </p:nvSpPr>
        <p:spPr>
          <a:xfrm>
            <a:off x="2255675" y="1988600"/>
            <a:ext cx="1089900" cy="1520100"/>
          </a:xfrm>
          <a:prstGeom prst="rect">
            <a:avLst/>
          </a:prstGeom>
          <a:solidFill>
            <a:schemeClr val="dk1"/>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Compare</a:t>
            </a:r>
          </a:p>
          <a:p>
            <a:pPr lvl="0" algn="ctr" rtl="0">
              <a:spcBef>
                <a:spcPts val="0"/>
              </a:spcBef>
              <a:buNone/>
            </a:pPr>
            <a:r>
              <a:rPr lang="en-GB">
                <a:solidFill>
                  <a:srgbClr val="FFFFFF"/>
                </a:solidFill>
              </a:rPr>
              <a:t>Update</a:t>
            </a:r>
          </a:p>
        </p:txBody>
      </p:sp>
      <p:sp>
        <p:nvSpPr>
          <p:cNvPr id="328" name="Shape 328"/>
          <p:cNvSpPr/>
          <p:nvPr/>
        </p:nvSpPr>
        <p:spPr>
          <a:xfrm>
            <a:off x="4971975" y="1988600"/>
            <a:ext cx="1089900" cy="1520100"/>
          </a:xfrm>
          <a:prstGeom prst="rect">
            <a:avLst/>
          </a:prstGeom>
          <a:solidFill>
            <a:schemeClr val="accent3"/>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Platform</a:t>
            </a:r>
          </a:p>
          <a:p>
            <a:pPr lvl="0" algn="ctr" rtl="0">
              <a:spcBef>
                <a:spcPts val="0"/>
              </a:spcBef>
              <a:buNone/>
            </a:pPr>
            <a:r>
              <a:rPr lang="en-GB">
                <a:solidFill>
                  <a:srgbClr val="FFFFFF"/>
                </a:solidFill>
              </a:rPr>
              <a:t>Widgets</a:t>
            </a:r>
          </a:p>
        </p:txBody>
      </p:sp>
      <p:cxnSp>
        <p:nvCxnSpPr>
          <p:cNvPr id="329" name="Shape 329"/>
          <p:cNvCxnSpPr/>
          <p:nvPr/>
        </p:nvCxnSpPr>
        <p:spPr>
          <a:xfrm>
            <a:off x="4158775" y="1529675"/>
            <a:ext cx="0" cy="2715300"/>
          </a:xfrm>
          <a:prstGeom prst="straightConnector1">
            <a:avLst/>
          </a:prstGeom>
          <a:noFill/>
          <a:ln w="19050" cap="flat" cmpd="sng">
            <a:solidFill>
              <a:srgbClr val="111111"/>
            </a:solidFill>
            <a:prstDash val="lgDash"/>
            <a:round/>
            <a:headEnd type="none" w="lg" len="lg"/>
            <a:tailEnd type="none" w="lg" len="lg"/>
          </a:ln>
        </p:spPr>
      </p:cxnSp>
      <p:sp>
        <p:nvSpPr>
          <p:cNvPr id="330" name="Shape 330"/>
          <p:cNvSpPr/>
          <p:nvPr/>
        </p:nvSpPr>
        <p:spPr>
          <a:xfrm>
            <a:off x="697900" y="1988575"/>
            <a:ext cx="1089900" cy="1520100"/>
          </a:xfrm>
          <a:prstGeom prst="rect">
            <a:avLst/>
          </a:prstGeom>
          <a:solidFill>
            <a:schemeClr val="dk1"/>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Virtual</a:t>
            </a:r>
          </a:p>
          <a:p>
            <a:pPr lvl="0" algn="ctr" rtl="0">
              <a:spcBef>
                <a:spcPts val="0"/>
              </a:spcBef>
              <a:buNone/>
            </a:pPr>
            <a:r>
              <a:rPr lang="en-GB">
                <a:solidFill>
                  <a:srgbClr val="FFFFFF"/>
                </a:solidFill>
              </a:rPr>
              <a:t>Widgets</a:t>
            </a:r>
          </a:p>
        </p:txBody>
      </p:sp>
      <p:sp>
        <p:nvSpPr>
          <p:cNvPr id="331" name="Shape 331"/>
          <p:cNvSpPr txBox="1"/>
          <p:nvPr/>
        </p:nvSpPr>
        <p:spPr>
          <a:xfrm>
            <a:off x="697775" y="1215350"/>
            <a:ext cx="2647800" cy="642600"/>
          </a:xfrm>
          <a:prstGeom prst="rect">
            <a:avLst/>
          </a:prstGeom>
          <a:noFill/>
          <a:ln>
            <a:noFill/>
          </a:ln>
        </p:spPr>
        <p:txBody>
          <a:bodyPr wrap="square" lIns="91425" tIns="91425" rIns="91425" bIns="91425" anchor="ctr" anchorCtr="0">
            <a:noAutofit/>
          </a:bodyPr>
          <a:lstStyle/>
          <a:p>
            <a:pPr lvl="0" algn="ctr" rtl="0">
              <a:spcBef>
                <a:spcPts val="0"/>
              </a:spcBef>
              <a:buNone/>
            </a:pPr>
            <a:r>
              <a:rPr lang="en-GB" sz="2400">
                <a:solidFill>
                  <a:schemeClr val="dk1"/>
                </a:solidFill>
                <a:latin typeface="Roboto"/>
                <a:ea typeface="Roboto"/>
                <a:cs typeface="Roboto"/>
                <a:sym typeface="Roboto"/>
              </a:rPr>
              <a:t>Application</a:t>
            </a:r>
          </a:p>
        </p:txBody>
      </p:sp>
      <p:sp>
        <p:nvSpPr>
          <p:cNvPr id="332" name="Shape 332"/>
          <p:cNvSpPr txBox="1"/>
          <p:nvPr/>
        </p:nvSpPr>
        <p:spPr>
          <a:xfrm>
            <a:off x="4971975" y="1215350"/>
            <a:ext cx="2647800" cy="642600"/>
          </a:xfrm>
          <a:prstGeom prst="rect">
            <a:avLst/>
          </a:prstGeom>
          <a:noFill/>
          <a:ln>
            <a:noFill/>
          </a:ln>
        </p:spPr>
        <p:txBody>
          <a:bodyPr wrap="square" lIns="91425" tIns="91425" rIns="91425" bIns="91425" anchor="ctr" anchorCtr="0">
            <a:noAutofit/>
          </a:bodyPr>
          <a:lstStyle/>
          <a:p>
            <a:pPr lvl="0" algn="ctr" rtl="0">
              <a:spcBef>
                <a:spcPts val="0"/>
              </a:spcBef>
              <a:buNone/>
            </a:pPr>
            <a:r>
              <a:rPr lang="en-GB" sz="2400">
                <a:solidFill>
                  <a:schemeClr val="dk1"/>
                </a:solidFill>
                <a:latin typeface="Roboto"/>
                <a:ea typeface="Roboto"/>
                <a:cs typeface="Roboto"/>
                <a:sym typeface="Roboto"/>
              </a:rPr>
              <a:t>Platform</a:t>
            </a:r>
          </a:p>
        </p:txBody>
      </p:sp>
      <p:sp>
        <p:nvSpPr>
          <p:cNvPr id="333" name="Shape 333"/>
          <p:cNvSpPr/>
          <p:nvPr/>
        </p:nvSpPr>
        <p:spPr>
          <a:xfrm>
            <a:off x="6587125" y="1988575"/>
            <a:ext cx="363300" cy="1520100"/>
          </a:xfrm>
          <a:prstGeom prst="rect">
            <a:avLst/>
          </a:prstGeom>
          <a:solidFill>
            <a:schemeClr val="accent3"/>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Rende</a:t>
            </a:r>
          </a:p>
          <a:p>
            <a:pPr lvl="0" algn="ctr" rtl="0">
              <a:spcBef>
                <a:spcPts val="0"/>
              </a:spcBef>
              <a:buNone/>
            </a:pPr>
            <a:r>
              <a:rPr lang="en-GB">
                <a:solidFill>
                  <a:srgbClr val="FFFFFF"/>
                </a:solidFill>
              </a:rPr>
              <a:t>r</a:t>
            </a:r>
          </a:p>
        </p:txBody>
      </p:sp>
      <p:sp>
        <p:nvSpPr>
          <p:cNvPr id="334" name="Shape 334"/>
          <p:cNvSpPr/>
          <p:nvPr/>
        </p:nvSpPr>
        <p:spPr>
          <a:xfrm>
            <a:off x="6998225" y="1988600"/>
            <a:ext cx="1089900" cy="726600"/>
          </a:xfrm>
          <a:prstGeom prst="rect">
            <a:avLst/>
          </a:prstGeom>
          <a:solidFill>
            <a:schemeClr val="accent3"/>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Canvas</a:t>
            </a:r>
          </a:p>
        </p:txBody>
      </p:sp>
      <p:sp>
        <p:nvSpPr>
          <p:cNvPr id="335" name="Shape 335"/>
          <p:cNvSpPr/>
          <p:nvPr/>
        </p:nvSpPr>
        <p:spPr>
          <a:xfrm>
            <a:off x="6998225" y="2782100"/>
            <a:ext cx="1089900" cy="726600"/>
          </a:xfrm>
          <a:prstGeom prst="rect">
            <a:avLst/>
          </a:prstGeom>
          <a:solidFill>
            <a:schemeClr val="accent3"/>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Events</a:t>
            </a:r>
          </a:p>
        </p:txBody>
      </p:sp>
      <p:cxnSp>
        <p:nvCxnSpPr>
          <p:cNvPr id="336" name="Shape 336"/>
          <p:cNvCxnSpPr>
            <a:stCxn id="330" idx="3"/>
            <a:endCxn id="327" idx="1"/>
          </p:cNvCxnSpPr>
          <p:nvPr/>
        </p:nvCxnSpPr>
        <p:spPr>
          <a:xfrm>
            <a:off x="1787800" y="2748625"/>
            <a:ext cx="468000" cy="0"/>
          </a:xfrm>
          <a:prstGeom prst="straightConnector1">
            <a:avLst/>
          </a:prstGeom>
          <a:noFill/>
          <a:ln w="28575" cap="flat" cmpd="sng">
            <a:solidFill>
              <a:schemeClr val="dk2"/>
            </a:solidFill>
            <a:prstDash val="solid"/>
            <a:round/>
            <a:headEnd type="triangle" w="lg" len="lg"/>
            <a:tailEnd type="triangle" w="lg" len="lg"/>
          </a:ln>
        </p:spPr>
      </p:cxnSp>
      <p:cxnSp>
        <p:nvCxnSpPr>
          <p:cNvPr id="337" name="Shape 337"/>
          <p:cNvCxnSpPr>
            <a:stCxn id="327" idx="3"/>
            <a:endCxn id="328" idx="1"/>
          </p:cNvCxnSpPr>
          <p:nvPr/>
        </p:nvCxnSpPr>
        <p:spPr>
          <a:xfrm>
            <a:off x="3345575" y="2748650"/>
            <a:ext cx="1626300" cy="0"/>
          </a:xfrm>
          <a:prstGeom prst="straightConnector1">
            <a:avLst/>
          </a:prstGeom>
          <a:noFill/>
          <a:ln w="28575" cap="flat" cmpd="sng">
            <a:solidFill>
              <a:schemeClr val="dk2"/>
            </a:solidFill>
            <a:prstDash val="solid"/>
            <a:round/>
            <a:headEnd type="triangle" w="lg" len="lg"/>
            <a:tailEnd type="triangle" w="lg" len="lg"/>
          </a:ln>
        </p:spPr>
      </p:cxnSp>
      <p:cxnSp>
        <p:nvCxnSpPr>
          <p:cNvPr id="338" name="Shape 338"/>
          <p:cNvCxnSpPr>
            <a:stCxn id="328" idx="3"/>
            <a:endCxn id="333" idx="1"/>
          </p:cNvCxnSpPr>
          <p:nvPr/>
        </p:nvCxnSpPr>
        <p:spPr>
          <a:xfrm>
            <a:off x="6061875" y="2748650"/>
            <a:ext cx="525300" cy="0"/>
          </a:xfrm>
          <a:prstGeom prst="straightConnector1">
            <a:avLst/>
          </a:prstGeom>
          <a:noFill/>
          <a:ln w="28575" cap="flat" cmpd="sng">
            <a:solidFill>
              <a:schemeClr val="dk2"/>
            </a:solidFill>
            <a:prstDash val="solid"/>
            <a:round/>
            <a:headEnd type="triangle" w="lg" len="lg"/>
            <a:tailEnd type="triangle" w="lg" len="lg"/>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Shape 343"/>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rtl="0">
              <a:spcBef>
                <a:spcPts val="0"/>
              </a:spcBef>
              <a:buNone/>
            </a:pPr>
            <a:r>
              <a:rPr lang="en-GB"/>
              <a:t>Using Flutter</a:t>
            </a:r>
          </a:p>
        </p:txBody>
      </p:sp>
      <p:grpSp>
        <p:nvGrpSpPr>
          <p:cNvPr id="344" name="Shape 344"/>
          <p:cNvGrpSpPr/>
          <p:nvPr/>
        </p:nvGrpSpPr>
        <p:grpSpPr>
          <a:xfrm>
            <a:off x="1798475" y="1988575"/>
            <a:ext cx="1494350" cy="1520125"/>
            <a:chOff x="1798475" y="1988575"/>
            <a:chExt cx="1494350" cy="1520125"/>
          </a:xfrm>
        </p:grpSpPr>
        <p:sp>
          <p:nvSpPr>
            <p:cNvPr id="345" name="Shape 345"/>
            <p:cNvSpPr/>
            <p:nvPr/>
          </p:nvSpPr>
          <p:spPr>
            <a:xfrm>
              <a:off x="1798475" y="1988600"/>
              <a:ext cx="1089900" cy="1520100"/>
            </a:xfrm>
            <a:prstGeom prst="rect">
              <a:avLst/>
            </a:prstGeom>
            <a:solidFill>
              <a:schemeClr val="dk1"/>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Widget</a:t>
              </a:r>
            </a:p>
            <a:p>
              <a:pPr lvl="0" algn="ctr" rtl="0">
                <a:spcBef>
                  <a:spcPts val="0"/>
                </a:spcBef>
                <a:buNone/>
              </a:pPr>
              <a:r>
                <a:rPr lang="en-GB">
                  <a:solidFill>
                    <a:srgbClr val="FFFFFF"/>
                  </a:solidFill>
                </a:rPr>
                <a:t>Tree</a:t>
              </a:r>
            </a:p>
          </p:txBody>
        </p:sp>
        <p:sp>
          <p:nvSpPr>
            <p:cNvPr id="346" name="Shape 346"/>
            <p:cNvSpPr/>
            <p:nvPr/>
          </p:nvSpPr>
          <p:spPr>
            <a:xfrm>
              <a:off x="2929525" y="1988575"/>
              <a:ext cx="363300" cy="1520100"/>
            </a:xfrm>
            <a:prstGeom prst="rect">
              <a:avLst/>
            </a:prstGeom>
            <a:solidFill>
              <a:schemeClr val="dk1"/>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Rende</a:t>
              </a:r>
            </a:p>
            <a:p>
              <a:pPr lvl="0" algn="ctr" rtl="0">
                <a:spcBef>
                  <a:spcPts val="0"/>
                </a:spcBef>
                <a:buNone/>
              </a:pPr>
              <a:r>
                <a:rPr lang="en-GB">
                  <a:solidFill>
                    <a:srgbClr val="FFFFFF"/>
                  </a:solidFill>
                </a:rPr>
                <a:t>r</a:t>
              </a:r>
            </a:p>
          </p:txBody>
        </p:sp>
      </p:grpSp>
      <p:cxnSp>
        <p:nvCxnSpPr>
          <p:cNvPr id="347" name="Shape 347"/>
          <p:cNvCxnSpPr/>
          <p:nvPr/>
        </p:nvCxnSpPr>
        <p:spPr>
          <a:xfrm>
            <a:off x="4158775" y="1529675"/>
            <a:ext cx="0" cy="2715300"/>
          </a:xfrm>
          <a:prstGeom prst="straightConnector1">
            <a:avLst/>
          </a:prstGeom>
          <a:noFill/>
          <a:ln w="19050" cap="flat" cmpd="sng">
            <a:solidFill>
              <a:srgbClr val="111111"/>
            </a:solidFill>
            <a:prstDash val="lgDash"/>
            <a:round/>
            <a:headEnd type="none" w="lg" len="lg"/>
            <a:tailEnd type="none" w="lg" len="lg"/>
          </a:ln>
        </p:spPr>
      </p:cxnSp>
      <p:sp>
        <p:nvSpPr>
          <p:cNvPr id="348" name="Shape 348"/>
          <p:cNvSpPr/>
          <p:nvPr/>
        </p:nvSpPr>
        <p:spPr>
          <a:xfrm>
            <a:off x="5024725" y="1988600"/>
            <a:ext cx="1089900" cy="726600"/>
          </a:xfrm>
          <a:prstGeom prst="rect">
            <a:avLst/>
          </a:prstGeom>
          <a:solidFill>
            <a:schemeClr val="accent3"/>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Canvas</a:t>
            </a:r>
          </a:p>
        </p:txBody>
      </p:sp>
      <p:sp>
        <p:nvSpPr>
          <p:cNvPr id="349" name="Shape 349"/>
          <p:cNvSpPr/>
          <p:nvPr/>
        </p:nvSpPr>
        <p:spPr>
          <a:xfrm>
            <a:off x="5024725" y="2782100"/>
            <a:ext cx="1089900" cy="726600"/>
          </a:xfrm>
          <a:prstGeom prst="rect">
            <a:avLst/>
          </a:prstGeom>
          <a:solidFill>
            <a:schemeClr val="accent3"/>
          </a:solidFill>
          <a:ln>
            <a:noFill/>
          </a:ln>
        </p:spPr>
        <p:txBody>
          <a:bodyPr wrap="square" lIns="91425" tIns="91425" rIns="91425" bIns="91425" anchor="ctr" anchorCtr="0">
            <a:noAutofit/>
          </a:bodyPr>
          <a:lstStyle/>
          <a:p>
            <a:pPr lvl="0" algn="ctr" rtl="0">
              <a:spcBef>
                <a:spcPts val="0"/>
              </a:spcBef>
              <a:buNone/>
            </a:pPr>
            <a:r>
              <a:rPr lang="en-GB">
                <a:solidFill>
                  <a:srgbClr val="FFFFFF"/>
                </a:solidFill>
              </a:rPr>
              <a:t>Events</a:t>
            </a:r>
          </a:p>
        </p:txBody>
      </p:sp>
      <p:cxnSp>
        <p:nvCxnSpPr>
          <p:cNvPr id="350" name="Shape 350"/>
          <p:cNvCxnSpPr/>
          <p:nvPr/>
        </p:nvCxnSpPr>
        <p:spPr>
          <a:xfrm>
            <a:off x="3345575" y="2748650"/>
            <a:ext cx="1626300" cy="0"/>
          </a:xfrm>
          <a:prstGeom prst="straightConnector1">
            <a:avLst/>
          </a:prstGeom>
          <a:noFill/>
          <a:ln w="28575" cap="flat" cmpd="sng">
            <a:solidFill>
              <a:schemeClr val="dk2"/>
            </a:solidFill>
            <a:prstDash val="solid"/>
            <a:round/>
            <a:headEnd type="triangle" w="lg" len="lg"/>
            <a:tailEnd type="triangle" w="lg" len="lg"/>
          </a:ln>
        </p:spPr>
      </p:cxnSp>
      <p:sp>
        <p:nvSpPr>
          <p:cNvPr id="351" name="Shape 351"/>
          <p:cNvSpPr txBox="1"/>
          <p:nvPr/>
        </p:nvSpPr>
        <p:spPr>
          <a:xfrm>
            <a:off x="1325850" y="1215350"/>
            <a:ext cx="2439600" cy="642600"/>
          </a:xfrm>
          <a:prstGeom prst="rect">
            <a:avLst/>
          </a:prstGeom>
          <a:noFill/>
          <a:ln>
            <a:noFill/>
          </a:ln>
        </p:spPr>
        <p:txBody>
          <a:bodyPr wrap="square" lIns="91425" tIns="91425" rIns="91425" bIns="91425" anchor="ctr" anchorCtr="0">
            <a:noAutofit/>
          </a:bodyPr>
          <a:lstStyle/>
          <a:p>
            <a:pPr lvl="0" algn="ctr" rtl="0">
              <a:spcBef>
                <a:spcPts val="0"/>
              </a:spcBef>
              <a:buNone/>
            </a:pPr>
            <a:r>
              <a:rPr lang="en-GB" sz="2400">
                <a:solidFill>
                  <a:schemeClr val="dk1"/>
                </a:solidFill>
                <a:latin typeface="Roboto"/>
                <a:ea typeface="Roboto"/>
                <a:cs typeface="Roboto"/>
                <a:sym typeface="Roboto"/>
              </a:rPr>
              <a:t>Application</a:t>
            </a:r>
          </a:p>
        </p:txBody>
      </p:sp>
      <p:sp>
        <p:nvSpPr>
          <p:cNvPr id="352" name="Shape 352"/>
          <p:cNvSpPr txBox="1"/>
          <p:nvPr/>
        </p:nvSpPr>
        <p:spPr>
          <a:xfrm>
            <a:off x="4245775" y="1215350"/>
            <a:ext cx="2647800" cy="642600"/>
          </a:xfrm>
          <a:prstGeom prst="rect">
            <a:avLst/>
          </a:prstGeom>
          <a:noFill/>
          <a:ln>
            <a:noFill/>
          </a:ln>
        </p:spPr>
        <p:txBody>
          <a:bodyPr wrap="square" lIns="91425" tIns="91425" rIns="91425" bIns="91425" anchor="ctr" anchorCtr="0">
            <a:noAutofit/>
          </a:bodyPr>
          <a:lstStyle/>
          <a:p>
            <a:pPr lvl="0" algn="ctr" rtl="0">
              <a:spcBef>
                <a:spcPts val="0"/>
              </a:spcBef>
              <a:buNone/>
            </a:pPr>
            <a:r>
              <a:rPr lang="en-GB" sz="2400">
                <a:solidFill>
                  <a:schemeClr val="dk1"/>
                </a:solidFill>
                <a:latin typeface="Roboto"/>
                <a:ea typeface="Roboto"/>
                <a:cs typeface="Roboto"/>
                <a:sym typeface="Roboto"/>
              </a:rPr>
              <a:t>Platform</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Shape 357"/>
          <p:cNvSpPr txBox="1">
            <a:spLocks noGrp="1"/>
          </p:cNvSpPr>
          <p:nvPr>
            <p:ph type="title"/>
          </p:nvPr>
        </p:nvSpPr>
        <p:spPr>
          <a:xfrm>
            <a:off x="598100" y="2152347"/>
            <a:ext cx="8222100" cy="838800"/>
          </a:xfrm>
          <a:prstGeom prst="rect">
            <a:avLst/>
          </a:prstGeom>
        </p:spPr>
        <p:txBody>
          <a:bodyPr wrap="square" lIns="91425" tIns="91425" rIns="91425" bIns="91425" anchor="ctr" anchorCtr="0">
            <a:noAutofit/>
          </a:bodyPr>
          <a:lstStyle/>
          <a:p>
            <a:pPr lvl="0">
              <a:spcBef>
                <a:spcPts val="0"/>
              </a:spcBef>
              <a:buNone/>
            </a:pPr>
            <a:r>
              <a:rPr lang="en-GB"/>
              <a:t>Superpowered by Dart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Shape 362"/>
          <p:cNvSpPr txBox="1">
            <a:spLocks noGrp="1"/>
          </p:cNvSpPr>
          <p:nvPr>
            <p:ph type="title"/>
          </p:nvPr>
        </p:nvSpPr>
        <p:spPr>
          <a:xfrm>
            <a:off x="490250" y="526350"/>
            <a:ext cx="8592600" cy="4090800"/>
          </a:xfrm>
          <a:prstGeom prst="rect">
            <a:avLst/>
          </a:prstGeom>
        </p:spPr>
        <p:txBody>
          <a:bodyPr wrap="square" lIns="91425" tIns="91425" rIns="91425" bIns="91425" anchor="ctr" anchorCtr="0">
            <a:noAutofit/>
          </a:bodyPr>
          <a:lstStyle/>
          <a:p>
            <a:pPr marL="457200" lvl="0" indent="-533400" rtl="0">
              <a:spcBef>
                <a:spcPts val="0"/>
              </a:spcBef>
              <a:spcAft>
                <a:spcPts val="0"/>
              </a:spcAft>
              <a:buSzPct val="100000"/>
              <a:buChar char="-"/>
            </a:pPr>
            <a:r>
              <a:rPr lang="en-GB"/>
              <a:t>Sound type system</a:t>
            </a:r>
          </a:p>
          <a:p>
            <a:pPr marL="457200" lvl="0" indent="-533400" rtl="0">
              <a:spcBef>
                <a:spcPts val="0"/>
              </a:spcBef>
              <a:spcAft>
                <a:spcPts val="0"/>
              </a:spcAft>
              <a:buSzPct val="100000"/>
              <a:buChar char="-"/>
            </a:pPr>
            <a:r>
              <a:rPr lang="en-GB"/>
              <a:t>Tree Shaking</a:t>
            </a:r>
          </a:p>
          <a:p>
            <a:pPr marL="457200" lvl="0" indent="-533400" rtl="0">
              <a:spcBef>
                <a:spcPts val="0"/>
              </a:spcBef>
              <a:spcAft>
                <a:spcPts val="0"/>
              </a:spcAft>
              <a:buSzPct val="100000"/>
              <a:buChar char="-"/>
            </a:pPr>
            <a:r>
              <a:rPr lang="en-GB"/>
              <a:t>Rich core libraries</a:t>
            </a:r>
          </a:p>
          <a:p>
            <a:pPr marL="457200" lvl="0" indent="-533400" rtl="0">
              <a:spcBef>
                <a:spcPts val="0"/>
              </a:spcBef>
              <a:buSzPct val="100000"/>
              <a:buChar char="-"/>
            </a:pPr>
            <a:r>
              <a:rPr lang="en-GB"/>
              <a:t>Multi-gen, lockless GC</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Shape 367"/>
          <p:cNvSpPr txBox="1">
            <a:spLocks noGrp="1"/>
          </p:cNvSpPr>
          <p:nvPr>
            <p:ph type="title"/>
          </p:nvPr>
        </p:nvSpPr>
        <p:spPr>
          <a:xfrm>
            <a:off x="490250" y="526350"/>
            <a:ext cx="8117700" cy="4090800"/>
          </a:xfrm>
          <a:prstGeom prst="rect">
            <a:avLst/>
          </a:prstGeom>
        </p:spPr>
        <p:txBody>
          <a:bodyPr wrap="square" lIns="91425" tIns="91425" rIns="91425" bIns="91425" anchor="ctr" anchorCtr="0">
            <a:noAutofit/>
          </a:bodyPr>
          <a:lstStyle/>
          <a:p>
            <a:pPr marL="457200" lvl="0" indent="-533400" rtl="0">
              <a:spcBef>
                <a:spcPts val="0"/>
              </a:spcBef>
              <a:spcAft>
                <a:spcPts val="0"/>
              </a:spcAft>
              <a:buSzPct val="100000"/>
              <a:buChar char="-"/>
            </a:pPr>
            <a:r>
              <a:rPr lang="en-GB"/>
              <a:t>Single codebase for Android and iOS</a:t>
            </a:r>
          </a:p>
          <a:p>
            <a:pPr marL="457200" lvl="0" indent="-533400" rtl="0">
              <a:spcBef>
                <a:spcPts val="0"/>
              </a:spcBef>
              <a:spcAft>
                <a:spcPts val="0"/>
              </a:spcAft>
              <a:buSzPct val="100000"/>
              <a:buChar char="-"/>
            </a:pPr>
            <a:r>
              <a:rPr lang="en-GB"/>
              <a:t>Rapid development cycles</a:t>
            </a:r>
          </a:p>
          <a:p>
            <a:pPr marL="457200" lvl="0" indent="-533400" rtl="0">
              <a:spcBef>
                <a:spcPts val="0"/>
              </a:spcBef>
              <a:buSzPct val="100000"/>
              <a:buChar char="-"/>
            </a:pPr>
            <a:r>
              <a:rPr lang="en-GB"/>
              <a:t>Great tooling</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Shape 372"/>
          <p:cNvSpPr txBox="1">
            <a:spLocks noGrp="1"/>
          </p:cNvSpPr>
          <p:nvPr>
            <p:ph type="title"/>
          </p:nvPr>
        </p:nvSpPr>
        <p:spPr>
          <a:xfrm>
            <a:off x="311700" y="1256050"/>
            <a:ext cx="8520600" cy="2030700"/>
          </a:xfrm>
          <a:prstGeom prst="rect">
            <a:avLst/>
          </a:prstGeom>
        </p:spPr>
        <p:txBody>
          <a:bodyPr wrap="square" lIns="91425" tIns="91425" rIns="91425" bIns="91425" anchor="b" anchorCtr="0">
            <a:noAutofit/>
          </a:bodyPr>
          <a:lstStyle/>
          <a:p>
            <a:pPr lvl="0" algn="l" rtl="0">
              <a:lnSpc>
                <a:spcPct val="115000"/>
              </a:lnSpc>
              <a:spcBef>
                <a:spcPts val="0"/>
              </a:spcBef>
              <a:spcAft>
                <a:spcPts val="1600"/>
              </a:spcAft>
              <a:buNone/>
            </a:pPr>
            <a:r>
              <a:rPr lang="en-GB" sz="3000"/>
              <a:t>“Running at 60 fps, user interfaces created with Flutter perform far better than those created with other cross-platform development frameworks.”</a:t>
            </a:r>
          </a:p>
        </p:txBody>
      </p:sp>
      <p:sp>
        <p:nvSpPr>
          <p:cNvPr id="373" name="Shape 373"/>
          <p:cNvSpPr txBox="1">
            <a:spLocks noGrp="1"/>
          </p:cNvSpPr>
          <p:nvPr>
            <p:ph type="body" idx="1"/>
          </p:nvPr>
        </p:nvSpPr>
        <p:spPr>
          <a:xfrm>
            <a:off x="311700" y="3369225"/>
            <a:ext cx="8520600" cy="1281900"/>
          </a:xfrm>
          <a:prstGeom prst="rect">
            <a:avLst/>
          </a:prstGeom>
        </p:spPr>
        <p:txBody>
          <a:bodyPr wrap="square" lIns="91425" tIns="91425" rIns="91425" bIns="91425" anchor="t" anchorCtr="0">
            <a:noAutofit/>
          </a:bodyPr>
          <a:lstStyle/>
          <a:p>
            <a:pPr lvl="0" rtl="0">
              <a:spcBef>
                <a:spcPts val="0"/>
              </a:spcBef>
              <a:buNone/>
            </a:pPr>
            <a:r>
              <a:rPr lang="en-GB" sz="1400">
                <a:solidFill>
                  <a:srgbClr val="FFFFFF"/>
                </a:solidFill>
                <a:latin typeface="Arial"/>
                <a:ea typeface="Arial"/>
                <a:cs typeface="Arial"/>
                <a:sym typeface="Arial"/>
              </a:rPr>
              <a:t>code.tutsplus.com/tutorials/developing-an-android-app-with-flutter--cms-28270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490250" y="526350"/>
            <a:ext cx="7401600" cy="4090800"/>
          </a:xfrm>
          <a:prstGeom prst="rect">
            <a:avLst/>
          </a:prstGeom>
        </p:spPr>
        <p:txBody>
          <a:bodyPr wrap="square" lIns="91425" tIns="91425" rIns="91425" bIns="91425" anchor="ctr" anchorCtr="0">
            <a:noAutofit/>
          </a:bodyPr>
          <a:lstStyle/>
          <a:p>
            <a:pPr marL="457200" lvl="0" indent="-533400" rtl="0">
              <a:spcBef>
                <a:spcPts val="0"/>
              </a:spcBef>
              <a:spcAft>
                <a:spcPts val="0"/>
              </a:spcAft>
              <a:buSzPct val="100000"/>
              <a:buAutoNum type="arabicPeriod"/>
            </a:pPr>
            <a:r>
              <a:rPr lang="en-GB"/>
              <a:t>Developer Experience</a:t>
            </a:r>
          </a:p>
          <a:p>
            <a:pPr marL="457200" lvl="0" indent="-533400" rtl="0">
              <a:spcBef>
                <a:spcPts val="0"/>
              </a:spcBef>
              <a:buSzPct val="100000"/>
              <a:buAutoNum type="arabicPeriod"/>
            </a:pPr>
            <a:r>
              <a:rPr lang="en-GB"/>
              <a:t>Performance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Shape 378"/>
          <p:cNvSpPr txBox="1">
            <a:spLocks noGrp="1"/>
          </p:cNvSpPr>
          <p:nvPr>
            <p:ph type="title"/>
          </p:nvPr>
        </p:nvSpPr>
        <p:spPr>
          <a:xfrm>
            <a:off x="311700" y="1256050"/>
            <a:ext cx="8520600" cy="2030700"/>
          </a:xfrm>
          <a:prstGeom prst="rect">
            <a:avLst/>
          </a:prstGeom>
        </p:spPr>
        <p:txBody>
          <a:bodyPr wrap="square" lIns="91425" tIns="91425" rIns="91425" bIns="91425" anchor="b" anchorCtr="0">
            <a:noAutofit/>
          </a:bodyPr>
          <a:lstStyle/>
          <a:p>
            <a:pPr lvl="0" rtl="0">
              <a:spcBef>
                <a:spcPts val="0"/>
              </a:spcBef>
              <a:buNone/>
            </a:pPr>
            <a:r>
              <a:rPr lang="en-GB" sz="3000"/>
              <a:t>“Coding with Dart and Flutter rekindled the joy I had when I started with mobile dev way back when … No B.S.”</a:t>
            </a:r>
          </a:p>
        </p:txBody>
      </p:sp>
      <p:sp>
        <p:nvSpPr>
          <p:cNvPr id="379" name="Shape 379"/>
          <p:cNvSpPr txBox="1">
            <a:spLocks noGrp="1"/>
          </p:cNvSpPr>
          <p:nvPr>
            <p:ph type="body" idx="1"/>
          </p:nvPr>
        </p:nvSpPr>
        <p:spPr>
          <a:xfrm>
            <a:off x="311700" y="3369225"/>
            <a:ext cx="8520600" cy="1281900"/>
          </a:xfrm>
          <a:prstGeom prst="rect">
            <a:avLst/>
          </a:prstGeom>
        </p:spPr>
        <p:txBody>
          <a:bodyPr wrap="square" lIns="91425" tIns="91425" rIns="91425" bIns="91425" anchor="t" anchorCtr="0">
            <a:noAutofit/>
          </a:bodyPr>
          <a:lstStyle/>
          <a:p>
            <a:pPr lvl="0" rtl="0">
              <a:lnSpc>
                <a:spcPct val="100000"/>
              </a:lnSpc>
              <a:spcBef>
                <a:spcPts val="0"/>
              </a:spcBef>
              <a:spcAft>
                <a:spcPts val="0"/>
              </a:spcAft>
              <a:buNone/>
            </a:pPr>
            <a:r>
              <a:rPr lang="en-GB" sz="1400">
                <a:solidFill>
                  <a:srgbClr val="FFFFFF"/>
                </a:solidFill>
                <a:latin typeface="Arial"/>
                <a:ea typeface="Arial"/>
                <a:cs typeface="Arial"/>
                <a:sym typeface="Arial"/>
              </a:rPr>
              <a:t>traversoft.com/blog/2017/08/08/conference-app-flutter</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Shape 384"/>
          <p:cNvSpPr txBox="1">
            <a:spLocks noGrp="1"/>
          </p:cNvSpPr>
          <p:nvPr>
            <p:ph type="title"/>
          </p:nvPr>
        </p:nvSpPr>
        <p:spPr>
          <a:xfrm>
            <a:off x="311700" y="1256050"/>
            <a:ext cx="8520600" cy="2030700"/>
          </a:xfrm>
          <a:prstGeom prst="rect">
            <a:avLst/>
          </a:prstGeom>
        </p:spPr>
        <p:txBody>
          <a:bodyPr wrap="square" lIns="91425" tIns="91425" rIns="91425" bIns="91425" anchor="b" anchorCtr="0">
            <a:noAutofit/>
          </a:bodyPr>
          <a:lstStyle/>
          <a:p>
            <a:pPr lvl="0">
              <a:spcBef>
                <a:spcPts val="0"/>
              </a:spcBef>
              <a:buNone/>
            </a:pPr>
            <a:r>
              <a:rPr lang="en-GB" sz="3000"/>
              <a:t>"The UI is butter smooth (when building a release version), I have never seen such a smooth Android app"</a:t>
            </a:r>
          </a:p>
        </p:txBody>
      </p:sp>
      <p:sp>
        <p:nvSpPr>
          <p:cNvPr id="385" name="Shape 385"/>
          <p:cNvSpPr txBox="1">
            <a:spLocks noGrp="1"/>
          </p:cNvSpPr>
          <p:nvPr>
            <p:ph type="body" idx="1"/>
          </p:nvPr>
        </p:nvSpPr>
        <p:spPr>
          <a:xfrm>
            <a:off x="311700" y="3369225"/>
            <a:ext cx="8520600" cy="1281900"/>
          </a:xfrm>
          <a:prstGeom prst="rect">
            <a:avLst/>
          </a:prstGeom>
        </p:spPr>
        <p:txBody>
          <a:bodyPr wrap="square" lIns="91425" tIns="91425" rIns="91425" bIns="91425" anchor="t" anchorCtr="0">
            <a:noAutofit/>
          </a:bodyPr>
          <a:lstStyle/>
          <a:p>
            <a:pPr lvl="0" rtl="0">
              <a:spcBef>
                <a:spcPts val="0"/>
              </a:spcBef>
              <a:spcAft>
                <a:spcPts val="0"/>
              </a:spcAft>
              <a:buNone/>
            </a:pPr>
            <a:r>
              <a:rPr lang="en-GB" sz="1400">
                <a:solidFill>
                  <a:srgbClr val="FFFFFF"/>
                </a:solidFill>
              </a:rPr>
              <a:t>Pascal Welsch, Speaker at Droidcon Berlin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Shape 390"/>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rtl="0">
              <a:spcBef>
                <a:spcPts val="0"/>
              </a:spcBef>
              <a:buNone/>
            </a:pPr>
            <a:r>
              <a:rPr lang="en-GB"/>
              <a:t>Additional resources</a:t>
            </a:r>
          </a:p>
        </p:txBody>
      </p:sp>
      <p:sp>
        <p:nvSpPr>
          <p:cNvPr id="391" name="Shape 391"/>
          <p:cNvSpPr txBox="1">
            <a:spLocks noGrp="1"/>
          </p:cNvSpPr>
          <p:nvPr>
            <p:ph type="body" idx="1"/>
          </p:nvPr>
        </p:nvSpPr>
        <p:spPr>
          <a:xfrm>
            <a:off x="311700" y="1229875"/>
            <a:ext cx="8520600" cy="3339000"/>
          </a:xfrm>
          <a:prstGeom prst="rect">
            <a:avLst/>
          </a:prstGeom>
        </p:spPr>
        <p:txBody>
          <a:bodyPr wrap="square" lIns="91425" tIns="91425" rIns="91425" bIns="91425" anchor="t" anchorCtr="0">
            <a:noAutofit/>
          </a:bodyPr>
          <a:lstStyle/>
          <a:p>
            <a:pPr lvl="0" rtl="0">
              <a:spcBef>
                <a:spcPts val="0"/>
              </a:spcBef>
              <a:buNone/>
            </a:pPr>
            <a:r>
              <a:rPr lang="en-GB" b="1"/>
              <a:t>Blog:</a:t>
            </a:r>
            <a:r>
              <a:rPr lang="en-GB"/>
              <a:t> What’s Revolutionary about Flutter by Wm Leler: goo.gl/bZcFR9</a:t>
            </a:r>
          </a:p>
          <a:p>
            <a:pPr lvl="0" rtl="0">
              <a:spcBef>
                <a:spcPts val="0"/>
              </a:spcBef>
              <a:buNone/>
            </a:pPr>
            <a:r>
              <a:rPr lang="en-GB" b="1"/>
              <a:t>Video:</a:t>
            </a:r>
            <a:r>
              <a:rPr lang="en-GB"/>
              <a:t> Flutter's Rendering Pipeline by Adam Barth: youtu.be/UUfXWzp0-DU</a:t>
            </a:r>
          </a:p>
          <a:p>
            <a:pPr lvl="0" rtl="0">
              <a:spcBef>
                <a:spcPts val="0"/>
              </a:spcBef>
              <a:spcAft>
                <a:spcPts val="0"/>
              </a:spcAft>
              <a:buNone/>
            </a:pPr>
            <a:r>
              <a:rPr lang="en-GB" b="1"/>
              <a:t>Video:</a:t>
            </a:r>
            <a:r>
              <a:rPr lang="en-GB"/>
              <a:t> The Mahogany Staircase by Ian Hickson: youtu.be/dkyY9WCGMi0</a:t>
            </a:r>
          </a:p>
          <a:p>
            <a:pPr lvl="0" rtl="0">
              <a:spcBef>
                <a:spcPts val="0"/>
              </a:spcBef>
              <a:buNone/>
            </a:pPr>
            <a:endParaRPr b="1"/>
          </a:p>
          <a:p>
            <a:pPr lvl="0" rtl="0">
              <a:spcBef>
                <a:spcPts val="0"/>
              </a:spcBef>
              <a:buNone/>
            </a:pPr>
            <a:r>
              <a:rPr lang="en-GB" b="1"/>
              <a:t>And of course</a:t>
            </a:r>
            <a:r>
              <a:rPr lang="en-GB"/>
              <a:t>: github.com/flutter &amp; flutter.io</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Shape 396"/>
          <p:cNvSpPr txBox="1">
            <a:spLocks noGrp="1"/>
          </p:cNvSpPr>
          <p:nvPr>
            <p:ph type="ctrTitle"/>
          </p:nvPr>
        </p:nvSpPr>
        <p:spPr>
          <a:xfrm>
            <a:off x="598100" y="1775222"/>
            <a:ext cx="8222100" cy="838800"/>
          </a:xfrm>
          <a:prstGeom prst="rect">
            <a:avLst/>
          </a:prstGeom>
        </p:spPr>
        <p:txBody>
          <a:bodyPr wrap="square" lIns="91425" tIns="91425" rIns="91425" bIns="91425" anchor="b" anchorCtr="0">
            <a:noAutofit/>
          </a:bodyPr>
          <a:lstStyle/>
          <a:p>
            <a:pPr lvl="0">
              <a:spcBef>
                <a:spcPts val="0"/>
              </a:spcBef>
              <a:buNone/>
            </a:pPr>
            <a:r>
              <a:rPr lang="en-GB"/>
              <a:t>Thank you!</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598100" y="2152347"/>
            <a:ext cx="8222100" cy="838800"/>
          </a:xfrm>
          <a:prstGeom prst="rect">
            <a:avLst/>
          </a:prstGeom>
        </p:spPr>
        <p:txBody>
          <a:bodyPr wrap="square" lIns="91425" tIns="91425" rIns="91425" bIns="91425" anchor="ctr" anchorCtr="0">
            <a:noAutofit/>
          </a:bodyPr>
          <a:lstStyle/>
          <a:p>
            <a:pPr lvl="0" rtl="0">
              <a:spcBef>
                <a:spcPts val="0"/>
              </a:spcBef>
              <a:buNone/>
            </a:pPr>
            <a:r>
              <a:rPr lang="en-GB"/>
              <a:t>Design-oriented</a:t>
            </a:r>
          </a:p>
          <a:p>
            <a:pPr lvl="0" rtl="0">
              <a:spcBef>
                <a:spcPts val="0"/>
              </a:spcBef>
              <a:buNone/>
            </a:pPr>
            <a:r>
              <a:rPr lang="en-GB"/>
              <a:t>Development Flow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311700" y="2193900"/>
            <a:ext cx="3904500" cy="755700"/>
          </a:xfrm>
          <a:prstGeom prst="rect">
            <a:avLst/>
          </a:prstGeom>
        </p:spPr>
        <p:txBody>
          <a:bodyPr wrap="square" lIns="91425" tIns="91425" rIns="91425" bIns="91425" anchor="b" anchorCtr="0">
            <a:noAutofit/>
          </a:bodyPr>
          <a:lstStyle/>
          <a:p>
            <a:pPr lvl="0">
              <a:spcBef>
                <a:spcPts val="0"/>
              </a:spcBef>
              <a:buNone/>
            </a:pPr>
            <a:r>
              <a:rPr lang="en-GB" dirty="0"/>
              <a:t>What do you see here?</a:t>
            </a:r>
          </a:p>
        </p:txBody>
      </p:sp>
      <p:pic>
        <p:nvPicPr>
          <p:cNvPr id="116" name="Shape 116"/>
          <p:cNvPicPr preferRelativeResize="0"/>
          <p:nvPr/>
        </p:nvPicPr>
        <p:blipFill>
          <a:blip r:embed="rId3">
            <a:alphaModFix/>
          </a:blip>
          <a:stretch>
            <a:fillRect/>
          </a:stretch>
        </p:blipFill>
        <p:spPr>
          <a:xfrm>
            <a:off x="4811300" y="152400"/>
            <a:ext cx="3036284" cy="483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body" idx="1"/>
          </p:nvPr>
        </p:nvSpPr>
        <p:spPr>
          <a:xfrm>
            <a:off x="387900" y="1614900"/>
            <a:ext cx="3493200" cy="1913700"/>
          </a:xfrm>
          <a:prstGeom prst="rect">
            <a:avLst/>
          </a:prstGeom>
        </p:spPr>
        <p:txBody>
          <a:bodyPr wrap="square" lIns="91425" tIns="91425" rIns="91425" bIns="91425" anchor="ctr" anchorCtr="0">
            <a:noAutofit/>
          </a:bodyPr>
          <a:lstStyle/>
          <a:p>
            <a:pPr lvl="0" rtl="0">
              <a:lnSpc>
                <a:spcPct val="100000"/>
              </a:lnSpc>
              <a:spcBef>
                <a:spcPts val="0"/>
              </a:spcBef>
              <a:spcAft>
                <a:spcPts val="0"/>
              </a:spcAft>
              <a:buNone/>
            </a:pPr>
            <a:r>
              <a:rPr lang="en-GB" sz="2400">
                <a:solidFill>
                  <a:schemeClr val="dk1"/>
                </a:solidFill>
              </a:rPr>
              <a:t>Diagram the Layout</a:t>
            </a:r>
          </a:p>
          <a:p>
            <a:pPr lvl="0" rtl="0">
              <a:lnSpc>
                <a:spcPct val="100000"/>
              </a:lnSpc>
              <a:spcBef>
                <a:spcPts val="0"/>
              </a:spcBef>
              <a:spcAft>
                <a:spcPts val="0"/>
              </a:spcAft>
              <a:buNone/>
            </a:pPr>
            <a:endParaRPr>
              <a:solidFill>
                <a:schemeClr val="dk1"/>
              </a:solidFill>
            </a:endParaRPr>
          </a:p>
          <a:p>
            <a:pPr marL="457200" lvl="0" indent="-304800" rtl="0">
              <a:spcBef>
                <a:spcPts val="0"/>
              </a:spcBef>
              <a:spcAft>
                <a:spcPts val="0"/>
              </a:spcAft>
              <a:buSzPct val="100000"/>
              <a:buChar char="-"/>
            </a:pPr>
            <a:r>
              <a:rPr lang="en-GB"/>
              <a:t>Look for rows and columns</a:t>
            </a:r>
          </a:p>
          <a:p>
            <a:pPr marL="457200" lvl="0" indent="-304800" rtl="0">
              <a:spcBef>
                <a:spcPts val="0"/>
              </a:spcBef>
              <a:spcAft>
                <a:spcPts val="0"/>
              </a:spcAft>
              <a:buSzPct val="100000"/>
              <a:buChar char="-"/>
            </a:pPr>
            <a:r>
              <a:rPr lang="en-GB"/>
              <a:t>Is there a grid?</a:t>
            </a:r>
          </a:p>
          <a:p>
            <a:pPr marL="457200" lvl="0" indent="-304800" rtl="0">
              <a:spcBef>
                <a:spcPts val="0"/>
              </a:spcBef>
              <a:spcAft>
                <a:spcPts val="0"/>
              </a:spcAft>
              <a:buSzPct val="100000"/>
              <a:buChar char="-"/>
            </a:pPr>
            <a:r>
              <a:rPr lang="en-GB"/>
              <a:t>Any overlapping elements?</a:t>
            </a:r>
          </a:p>
          <a:p>
            <a:pPr marL="457200" lvl="0" indent="-304800" rtl="0">
              <a:spcBef>
                <a:spcPts val="0"/>
              </a:spcBef>
              <a:spcAft>
                <a:spcPts val="0"/>
              </a:spcAft>
              <a:buSzPct val="100000"/>
              <a:buChar char="-"/>
            </a:pPr>
            <a:r>
              <a:rPr lang="en-GB"/>
              <a:t>Do we need tabs?</a:t>
            </a:r>
          </a:p>
          <a:p>
            <a:pPr marL="457200" lvl="0" indent="-304800">
              <a:spcBef>
                <a:spcPts val="0"/>
              </a:spcBef>
              <a:buSzPct val="100000"/>
              <a:buChar char="-"/>
            </a:pPr>
            <a:r>
              <a:rPr lang="en-GB"/>
              <a:t>Padding, alignment or borders needed?</a:t>
            </a:r>
          </a:p>
        </p:txBody>
      </p:sp>
      <p:pic>
        <p:nvPicPr>
          <p:cNvPr id="122" name="Shape 122"/>
          <p:cNvPicPr preferRelativeResize="0"/>
          <p:nvPr/>
        </p:nvPicPr>
        <p:blipFill rotWithShape="1">
          <a:blip r:embed="rId3">
            <a:alphaModFix/>
          </a:blip>
          <a:srcRect b="25110"/>
          <a:stretch/>
        </p:blipFill>
        <p:spPr>
          <a:xfrm>
            <a:off x="5535288" y="446176"/>
            <a:ext cx="4359574" cy="4536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Shape 127"/>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a:spcBef>
                <a:spcPts val="0"/>
              </a:spcBef>
              <a:buNone/>
            </a:pPr>
            <a:r>
              <a:rPr lang="en-GB"/>
              <a:t>Designing bottom up</a:t>
            </a:r>
          </a:p>
        </p:txBody>
      </p:sp>
      <p:pic>
        <p:nvPicPr>
          <p:cNvPr id="128" name="Shape 128"/>
          <p:cNvPicPr preferRelativeResize="0"/>
          <p:nvPr/>
        </p:nvPicPr>
        <p:blipFill>
          <a:blip r:embed="rId3">
            <a:alphaModFix/>
          </a:blip>
          <a:stretch>
            <a:fillRect/>
          </a:stretch>
        </p:blipFill>
        <p:spPr>
          <a:xfrm>
            <a:off x="311700" y="1898752"/>
            <a:ext cx="3999900" cy="1345995"/>
          </a:xfrm>
          <a:prstGeom prst="rect">
            <a:avLst/>
          </a:prstGeom>
          <a:noFill/>
          <a:ln>
            <a:noFill/>
          </a:ln>
        </p:spPr>
      </p:pic>
      <p:pic>
        <p:nvPicPr>
          <p:cNvPr id="129" name="Shape 129"/>
          <p:cNvPicPr preferRelativeResize="0"/>
          <p:nvPr/>
        </p:nvPicPr>
        <p:blipFill>
          <a:blip r:embed="rId4">
            <a:alphaModFix/>
          </a:blip>
          <a:stretch>
            <a:fillRect/>
          </a:stretch>
        </p:blipFill>
        <p:spPr>
          <a:xfrm>
            <a:off x="4832400" y="1812920"/>
            <a:ext cx="3999901" cy="151766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p:nvPr/>
        </p:nvSpPr>
        <p:spPr>
          <a:xfrm>
            <a:off x="0" y="1122950"/>
            <a:ext cx="4358100" cy="3293400"/>
          </a:xfrm>
          <a:prstGeom prst="rect">
            <a:avLst/>
          </a:prstGeom>
          <a:solidFill>
            <a:schemeClr val="accent4"/>
          </a:solidFill>
          <a:ln>
            <a:noFill/>
          </a:ln>
        </p:spPr>
        <p:txBody>
          <a:bodyPr wrap="square" lIns="91425" tIns="91425" rIns="91425" bIns="91425" anchor="ctr" anchorCtr="0">
            <a:noAutofit/>
          </a:bodyPr>
          <a:lstStyle/>
          <a:p>
            <a:pPr lvl="0" rtl="0">
              <a:spcBef>
                <a:spcPts val="0"/>
              </a:spcBef>
              <a:buNone/>
            </a:pPr>
            <a:endParaRPr/>
          </a:p>
        </p:txBody>
      </p:sp>
      <p:sp>
        <p:nvSpPr>
          <p:cNvPr id="135" name="Shape 135"/>
          <p:cNvSpPr txBox="1">
            <a:spLocks noGrp="1"/>
          </p:cNvSpPr>
          <p:nvPr>
            <p:ph type="title"/>
          </p:nvPr>
        </p:nvSpPr>
        <p:spPr>
          <a:xfrm>
            <a:off x="311700" y="410000"/>
            <a:ext cx="8520600" cy="607800"/>
          </a:xfrm>
          <a:prstGeom prst="rect">
            <a:avLst/>
          </a:prstGeom>
        </p:spPr>
        <p:txBody>
          <a:bodyPr wrap="square" lIns="91425" tIns="91425" rIns="91425" bIns="91425" anchor="t" anchorCtr="0">
            <a:noAutofit/>
          </a:bodyPr>
          <a:lstStyle/>
          <a:p>
            <a:pPr lvl="0">
              <a:spcBef>
                <a:spcPts val="0"/>
              </a:spcBef>
              <a:buNone/>
            </a:pPr>
            <a:r>
              <a:rPr lang="en-GB"/>
              <a:t>HTML/CSS Analogs in Flutter</a:t>
            </a:r>
          </a:p>
        </p:txBody>
      </p:sp>
      <p:sp>
        <p:nvSpPr>
          <p:cNvPr id="136" name="Shape 136"/>
          <p:cNvSpPr/>
          <p:nvPr/>
        </p:nvSpPr>
        <p:spPr>
          <a:xfrm>
            <a:off x="4358100" y="1122950"/>
            <a:ext cx="4785900" cy="3293400"/>
          </a:xfrm>
          <a:prstGeom prst="rect">
            <a:avLst/>
          </a:prstGeom>
          <a:solidFill>
            <a:schemeClr val="accent2"/>
          </a:solidFill>
          <a:ln>
            <a:noFill/>
          </a:ln>
        </p:spPr>
        <p:txBody>
          <a:bodyPr wrap="square" lIns="91425" tIns="91425" rIns="91425" bIns="91425" anchor="ctr" anchorCtr="0">
            <a:noAutofit/>
          </a:bodyPr>
          <a:lstStyle/>
          <a:p>
            <a:pPr lvl="0" rtl="0">
              <a:spcBef>
                <a:spcPts val="0"/>
              </a:spcBef>
              <a:buNone/>
            </a:pPr>
            <a:endParaRPr/>
          </a:p>
        </p:txBody>
      </p:sp>
      <p:sp>
        <p:nvSpPr>
          <p:cNvPr id="137" name="Shape 137"/>
          <p:cNvSpPr txBox="1">
            <a:spLocks noGrp="1"/>
          </p:cNvSpPr>
          <p:nvPr>
            <p:ph type="body" idx="2"/>
          </p:nvPr>
        </p:nvSpPr>
        <p:spPr>
          <a:xfrm>
            <a:off x="4661125" y="1122875"/>
            <a:ext cx="4482900" cy="3293400"/>
          </a:xfrm>
          <a:prstGeom prst="rect">
            <a:avLst/>
          </a:prstGeom>
        </p:spPr>
        <p:txBody>
          <a:bodyPr wrap="square" lIns="91425" tIns="91425" rIns="91425" bIns="91425" anchor="ctr" anchorCtr="0">
            <a:noAutofit/>
          </a:bodyPr>
          <a:lstStyle/>
          <a:p>
            <a:pPr marL="127000" marR="127000" lvl="0" indent="0" rtl="0">
              <a:lnSpc>
                <a:spcPct val="150000"/>
              </a:lnSpc>
              <a:spcBef>
                <a:spcPts val="500"/>
              </a:spcBef>
              <a:spcAft>
                <a:spcPts val="500"/>
              </a:spcAft>
              <a:buNone/>
            </a:pPr>
            <a:r>
              <a:rPr lang="en-GB" sz="1000">
                <a:solidFill>
                  <a:srgbClr val="FFFFFF"/>
                </a:solidFill>
                <a:latin typeface="Roboto Mono"/>
                <a:ea typeface="Roboto Mono"/>
                <a:cs typeface="Roboto Mono"/>
                <a:sym typeface="Roboto Mono"/>
              </a:rPr>
              <a:t>var container = new Container( // grey box</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child: new Text(</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"Lorem ipsum",</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style: new TextStyle(</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fontSize: 24.0</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fontWeight: FontWeight.w900,</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fontFamily: "Georgia",</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width: 320.0,</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height: 240.0,</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color: Colors.grey[300],</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a:t>
            </a:r>
          </a:p>
        </p:txBody>
      </p:sp>
      <p:sp>
        <p:nvSpPr>
          <p:cNvPr id="138" name="Shape 138"/>
          <p:cNvSpPr txBox="1">
            <a:spLocks noGrp="1"/>
          </p:cNvSpPr>
          <p:nvPr>
            <p:ph type="body" idx="1"/>
          </p:nvPr>
        </p:nvSpPr>
        <p:spPr>
          <a:xfrm>
            <a:off x="311700" y="1122950"/>
            <a:ext cx="4046400" cy="3293400"/>
          </a:xfrm>
          <a:prstGeom prst="rect">
            <a:avLst/>
          </a:prstGeom>
        </p:spPr>
        <p:txBody>
          <a:bodyPr wrap="square" lIns="91425" tIns="91425" rIns="91425" bIns="91425" anchor="ctr" anchorCtr="0">
            <a:noAutofit/>
          </a:bodyPr>
          <a:lstStyle/>
          <a:p>
            <a:pPr marL="127000" marR="127000" lvl="0" indent="0" rtl="0">
              <a:lnSpc>
                <a:spcPct val="150000"/>
              </a:lnSpc>
              <a:spcBef>
                <a:spcPts val="500"/>
              </a:spcBef>
              <a:spcAft>
                <a:spcPts val="500"/>
              </a:spcAft>
              <a:buNone/>
            </a:pPr>
            <a:r>
              <a:rPr lang="en-GB" sz="1000">
                <a:solidFill>
                  <a:srgbClr val="FFFFFF"/>
                </a:solidFill>
                <a:latin typeface="Roboto Mono"/>
                <a:ea typeface="Roboto Mono"/>
                <a:cs typeface="Roboto Mono"/>
                <a:sym typeface="Roboto Mono"/>
              </a:rPr>
              <a:t>&lt;div class="greybox"&gt;</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Lorem ipsum</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&lt;/div&gt;</a:t>
            </a:r>
            <a:br>
              <a:rPr lang="en-GB" sz="1000">
                <a:solidFill>
                  <a:srgbClr val="FFFFFF"/>
                </a:solidFill>
                <a:latin typeface="Roboto Mono"/>
                <a:ea typeface="Roboto Mono"/>
                <a:cs typeface="Roboto Mono"/>
                <a:sym typeface="Roboto Mono"/>
              </a:rPr>
            </a:br>
            <a:endParaRPr lang="en-GB" sz="1000">
              <a:solidFill>
                <a:srgbClr val="FFFFFF"/>
              </a:solidFill>
              <a:latin typeface="Roboto Mono"/>
              <a:ea typeface="Roboto Mono"/>
              <a:cs typeface="Roboto Mono"/>
              <a:sym typeface="Roboto Mono"/>
            </a:endParaRPr>
          </a:p>
          <a:p>
            <a:pPr marL="127000" marR="127000" lvl="0" indent="0" rtl="0">
              <a:lnSpc>
                <a:spcPct val="150000"/>
              </a:lnSpc>
              <a:spcBef>
                <a:spcPts val="500"/>
              </a:spcBef>
              <a:spcAft>
                <a:spcPts val="500"/>
              </a:spcAft>
              <a:buNone/>
            </a:pPr>
            <a:r>
              <a:rPr lang="en-GB" sz="1000">
                <a:solidFill>
                  <a:srgbClr val="FFFFFF"/>
                </a:solidFill>
                <a:latin typeface="Roboto Mono"/>
                <a:ea typeface="Roboto Mono"/>
                <a:cs typeface="Roboto Mono"/>
                <a:sym typeface="Roboto Mono"/>
              </a:rPr>
              <a:t>.greybox {</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background-color: #e0e0e0; /* grey 300 */</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width: 320px;</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height: 240px;</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font: 900 24px Georgia;</a:t>
            </a:r>
            <a:br>
              <a:rPr lang="en-GB" sz="1000">
                <a:solidFill>
                  <a:srgbClr val="FFFFFF"/>
                </a:solidFill>
                <a:latin typeface="Roboto Mono"/>
                <a:ea typeface="Roboto Mono"/>
                <a:cs typeface="Roboto Mono"/>
                <a:sym typeface="Roboto Mono"/>
              </a:rPr>
            </a:br>
            <a:r>
              <a:rPr lang="en-GB" sz="1000">
                <a:solidFill>
                  <a:srgbClr val="FFFFFF"/>
                </a:solidFill>
                <a:latin typeface="Roboto Mono"/>
                <a:ea typeface="Roboto Mono"/>
                <a:cs typeface="Roboto Mono"/>
                <a:sym typeface="Roboto Mono"/>
              </a:rPr>
              <a:t>    }</a:t>
            </a:r>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1704</Words>
  <Application>Microsoft Macintosh PowerPoint</Application>
  <PresentationFormat>On-screen Show (16:9)</PresentationFormat>
  <Paragraphs>237</Paragraphs>
  <Slides>43</Slides>
  <Notes>43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43</vt:i4>
      </vt:variant>
    </vt:vector>
  </HeadingPairs>
  <TitlesOfParts>
    <vt:vector size="46" baseType="lpstr">
      <vt:lpstr>Roboto</vt:lpstr>
      <vt:lpstr>Roboto Mono</vt:lpstr>
      <vt:lpstr>Geometric</vt:lpstr>
      <vt:lpstr>What the Flutter</vt:lpstr>
      <vt:lpstr>What is Flutter?</vt:lpstr>
      <vt:lpstr>Who is Flutter for?</vt:lpstr>
      <vt:lpstr>Developer Experience Performance</vt:lpstr>
      <vt:lpstr>Design-oriented Development Flow</vt:lpstr>
      <vt:lpstr>What do you see here?</vt:lpstr>
      <vt:lpstr>PowerPoint Presentation</vt:lpstr>
      <vt:lpstr>Designing bottom up</vt:lpstr>
      <vt:lpstr>HTML/CSS Analogs in Flutter</vt:lpstr>
      <vt:lpstr>Efficient Tooling</vt:lpstr>
      <vt:lpstr>PowerPoint Presentation</vt:lpstr>
      <vt:lpstr>PowerPoint Presentation</vt:lpstr>
      <vt:lpstr>PowerPoint Presentation</vt:lpstr>
      <vt:lpstr>PowerPoint Presentation</vt:lpstr>
      <vt:lpstr>PowerPoint Presentation</vt:lpstr>
      <vt:lpstr>Hot Reload</vt:lpstr>
      <vt:lpstr>PowerPoint Presentation</vt:lpstr>
      <vt:lpstr>Dart Observatory</vt:lpstr>
      <vt:lpstr>The Power of Widgets</vt:lpstr>
      <vt:lpstr>Great looking and fast Widgets</vt:lpstr>
      <vt:lpstr>Everything is a Widget</vt:lpstr>
      <vt:lpstr>Goodbye, global layout system</vt:lpstr>
      <vt:lpstr>StatefulWidget vs. StatelessWidget</vt:lpstr>
      <vt:lpstr>Customizing and extending Widgets</vt:lpstr>
      <vt:lpstr>Each layer builds upon the previous layer</vt:lpstr>
      <vt:lpstr>Platform Channels</vt:lpstr>
      <vt:lpstr>PowerPoint Presentation</vt:lpstr>
      <vt:lpstr>Example: Retrieving the battery level*</vt:lpstr>
      <vt:lpstr>Working with the response argument*</vt:lpstr>
      <vt:lpstr>Flutter-side invocation of platform methods</vt:lpstr>
      <vt:lpstr>Optimized for Performance</vt:lpstr>
      <vt:lpstr>Compiles to Native Code No reliance on OEM widgets No bridge needed Structural Repainting</vt:lpstr>
      <vt:lpstr>Reactive Frameworks on the Web</vt:lpstr>
      <vt:lpstr>Reactive Frameworks on Mobile</vt:lpstr>
      <vt:lpstr>Using Flutter</vt:lpstr>
      <vt:lpstr>Superpowered by Dart</vt:lpstr>
      <vt:lpstr>Sound type system Tree Shaking Rich core libraries Multi-gen, lockless GC</vt:lpstr>
      <vt:lpstr>Single codebase for Android and iOS Rapid development cycles Great tooling</vt:lpstr>
      <vt:lpstr>“Running at 60 fps, user interfaces created with Flutter perform far better than those created with other cross-platform development frameworks.”</vt:lpstr>
      <vt:lpstr>“Coding with Dart and Flutter rekindled the joy I had when I started with mobile dev way back when … No B.S.”</vt:lpstr>
      <vt:lpstr>"The UI is butter smooth (when building a release version), I have never seen such a smooth Android app"</vt:lpstr>
      <vt:lpstr>Additional resources</vt:lpstr>
      <vt:lpstr>Thank you!</vt:lpstr>
    </vt:vector>
  </TitlesOfParts>
  <LinksUpToDate>false</LinksUpToDate>
  <SharedDoc>false</SharedDoc>
  <HyperlinksChanged>false</HyperlinksChanged>
  <AppVersion>16.0008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the Flutter</dc:title>
  <cp:lastModifiedBy>Bharath Silagani</cp:lastModifiedBy>
  <cp:revision>2</cp:revision>
  <dcterms:modified xsi:type="dcterms:W3CDTF">2017-11-13T05:07:08Z</dcterms:modified>
</cp:coreProperties>
</file>